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395" r:id="rId2"/>
    <p:sldId id="256" r:id="rId3"/>
    <p:sldId id="266" r:id="rId4"/>
    <p:sldId id="396" r:id="rId5"/>
    <p:sldId id="413" r:id="rId6"/>
    <p:sldId id="258" r:id="rId7"/>
    <p:sldId id="259" r:id="rId8"/>
    <p:sldId id="406" r:id="rId9"/>
    <p:sldId id="385" r:id="rId10"/>
    <p:sldId id="386" r:id="rId11"/>
    <p:sldId id="393" r:id="rId12"/>
    <p:sldId id="372" r:id="rId13"/>
  </p:sldIdLst>
  <p:sldSz cx="9144000" cy="6858000" type="screen4x3"/>
  <p:notesSz cx="6858000" cy="9144000"/>
  <p:defaultTextStyle>
    <a:defPPr>
      <a:defRPr lang="es-CO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75BA8D6-6A37-4715-AFD9-EF58E2877CD8}">
  <a:tblStyle styleId="{B75BA8D6-6A37-4715-AFD9-EF58E2877CD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9BC2E61-96B5-42FA-B201-CAE3A3716D1A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F1F5"/>
          </a:solidFill>
        </a:fill>
      </a:tcStyle>
    </a:wholeTbl>
    <a:band1H>
      <a:tcTxStyle/>
      <a:tcStyle>
        <a:tcBdr/>
        <a:fill>
          <a:solidFill>
            <a:srgbClr val="CEE2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EE2EA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8F1F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8F1F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134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0AA130-72EF-4D91-9492-6AA20DFEB1B7}" type="doc">
      <dgm:prSet loTypeId="urn:microsoft.com/office/officeart/2005/8/layout/cycle2" loCatId="cycle" qsTypeId="urn:microsoft.com/office/officeart/2005/8/quickstyle/3d5" qsCatId="3D" csTypeId="urn:microsoft.com/office/officeart/2005/8/colors/accent1_5" csCatId="accent1" phldr="1"/>
      <dgm:spPr/>
      <dgm:t>
        <a:bodyPr/>
        <a:lstStyle/>
        <a:p>
          <a:endParaRPr lang="es-CO"/>
        </a:p>
      </dgm:t>
    </dgm:pt>
    <dgm:pt modelId="{BEAF07AE-7EE2-44A1-81AB-8570CC1465B5}">
      <dgm:prSet custT="1"/>
      <dgm:spPr>
        <a:solidFill>
          <a:schemeClr val="bg1">
            <a:lumMod val="75000"/>
            <a:alpha val="63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s-ES_tradnl" sz="18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De participación mixta y de carácter privado</a:t>
          </a:r>
        </a:p>
      </dgm:t>
    </dgm:pt>
    <dgm:pt modelId="{9C78C926-ADA4-419D-A9FF-C23735CEC149}" type="parTrans" cxnId="{611D7225-A1EE-4E5E-B373-F1339DDAD336}">
      <dgm:prSet/>
      <dgm:spPr/>
      <dgm:t>
        <a:bodyPr/>
        <a:lstStyle/>
        <a:p>
          <a:endParaRPr lang="es-CO"/>
        </a:p>
      </dgm:t>
    </dgm:pt>
    <dgm:pt modelId="{A5B67DA4-C408-4CE2-A272-02A655563CA1}" type="sibTrans" cxnId="{611D7225-A1EE-4E5E-B373-F1339DDAD336}">
      <dgm:prSet/>
      <dgm:spPr>
        <a:solidFill>
          <a:srgbClr val="FF0000"/>
        </a:solidFill>
      </dgm:spPr>
      <dgm:t>
        <a:bodyPr/>
        <a:lstStyle/>
        <a:p>
          <a:endParaRPr lang="es-CO" dirty="0"/>
        </a:p>
      </dgm:t>
    </dgm:pt>
    <dgm:pt modelId="{ADC09945-ACDC-4BEC-A073-EA56150939BF}">
      <dgm:prSet custT="1"/>
      <dgm:spPr>
        <a:solidFill>
          <a:schemeClr val="bg1">
            <a:lumMod val="85000"/>
            <a:alpha val="66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s-ES_tradnl" sz="18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Con patrimonio propio</a:t>
          </a:r>
        </a:p>
      </dgm:t>
    </dgm:pt>
    <dgm:pt modelId="{5C8B8695-DF35-49CC-975E-5FD18C545C11}" type="parTrans" cxnId="{5032B0A7-D208-4E30-B5CE-015735DF94A4}">
      <dgm:prSet/>
      <dgm:spPr/>
      <dgm:t>
        <a:bodyPr/>
        <a:lstStyle/>
        <a:p>
          <a:endParaRPr lang="es-CO"/>
        </a:p>
      </dgm:t>
    </dgm:pt>
    <dgm:pt modelId="{95E4A85A-6374-42C4-BDC4-7C2F16A78182}" type="sibTrans" cxnId="{5032B0A7-D208-4E30-B5CE-015735DF94A4}">
      <dgm:prSet/>
      <dgm:spPr>
        <a:solidFill>
          <a:srgbClr val="FF0000"/>
        </a:solidFill>
      </dgm:spPr>
      <dgm:t>
        <a:bodyPr/>
        <a:lstStyle/>
        <a:p>
          <a:endParaRPr lang="es-CO" dirty="0"/>
        </a:p>
      </dgm:t>
    </dgm:pt>
    <dgm:pt modelId="{BE1AD8FE-2F75-46C7-951A-6A7D5DAE1C66}">
      <dgm:prSet custT="1"/>
      <dgm:spPr>
        <a:solidFill>
          <a:schemeClr val="bg1">
            <a:lumMod val="75000"/>
            <a:alpha val="66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s-ES_tradnl" sz="1600" b="0" dirty="0">
              <a:solidFill>
                <a:schemeClr val="tx1"/>
              </a:solidFill>
            </a:rPr>
            <a:t>Marco legal: Código Civil, en la Ley 489 de 1998, en el Decreto Ley 393 de 1991 y </a:t>
          </a:r>
          <a:r>
            <a:rPr lang="es-ES_tradnl" sz="1600" b="1" dirty="0">
              <a:solidFill>
                <a:schemeClr val="tx1"/>
              </a:solidFill>
              <a:latin typeface="Segoe UI Light" panose="020B0502040204020203" pitchFamily="34" charset="0"/>
            </a:rPr>
            <a:t>en</a:t>
          </a:r>
          <a:r>
            <a:rPr lang="es-ES_tradnl" sz="1600" b="1" dirty="0">
              <a:solidFill>
                <a:schemeClr val="tx1"/>
              </a:solidFill>
            </a:rPr>
            <a:t> </a:t>
          </a:r>
          <a:r>
            <a:rPr lang="es-ES_tradnl" sz="1600" b="0" dirty="0">
              <a:solidFill>
                <a:schemeClr val="tx1"/>
              </a:solidFill>
            </a:rPr>
            <a:t>la Ley 1438 de 2011.</a:t>
          </a:r>
          <a:endParaRPr lang="es-ES_tradnl" sz="1600" b="0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DDA743E3-A536-4DE9-84BC-7318DBA15896}" type="parTrans" cxnId="{DAFAD833-4BC7-408A-BF2E-5C2785065869}">
      <dgm:prSet/>
      <dgm:spPr/>
      <dgm:t>
        <a:bodyPr/>
        <a:lstStyle/>
        <a:p>
          <a:endParaRPr lang="es-CO"/>
        </a:p>
      </dgm:t>
    </dgm:pt>
    <dgm:pt modelId="{CE85D860-9264-421D-8484-B43A8D240F7E}" type="sibTrans" cxnId="{DAFAD833-4BC7-408A-BF2E-5C2785065869}">
      <dgm:prSet/>
      <dgm:spPr>
        <a:solidFill>
          <a:srgbClr val="FF0000"/>
        </a:solidFill>
      </dgm:spPr>
      <dgm:t>
        <a:bodyPr/>
        <a:lstStyle/>
        <a:p>
          <a:endParaRPr lang="es-CO" dirty="0"/>
        </a:p>
      </dgm:t>
    </dgm:pt>
    <dgm:pt modelId="{9DC74F11-5B89-41A5-8014-C47C090CED7D}">
      <dgm:prSet custT="1"/>
      <dgm:spPr>
        <a:solidFill>
          <a:schemeClr val="bg1">
            <a:lumMod val="75000"/>
            <a:alpha val="66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s-ES_tradnl" sz="16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Corporación sin ánimo de lucro de ciencia y tecnología</a:t>
          </a:r>
          <a:endParaRPr lang="es-CO" sz="1600" dirty="0">
            <a:solidFill>
              <a:schemeClr val="tx1"/>
            </a:solidFill>
          </a:endParaRPr>
        </a:p>
      </dgm:t>
    </dgm:pt>
    <dgm:pt modelId="{13AC8090-9C9C-41F5-B87E-3D9CD9504E51}" type="sibTrans" cxnId="{01F27D0E-DD53-4945-AE86-303DEF3947E5}">
      <dgm:prSet/>
      <dgm:spPr>
        <a:solidFill>
          <a:srgbClr val="FF0000"/>
        </a:solidFill>
      </dgm:spPr>
      <dgm:t>
        <a:bodyPr/>
        <a:lstStyle/>
        <a:p>
          <a:endParaRPr lang="es-CO" dirty="0"/>
        </a:p>
      </dgm:t>
    </dgm:pt>
    <dgm:pt modelId="{2353E2B4-9087-4FA0-B4AD-E64E7B0985B2}" type="parTrans" cxnId="{01F27D0E-DD53-4945-AE86-303DEF3947E5}">
      <dgm:prSet/>
      <dgm:spPr/>
      <dgm:t>
        <a:bodyPr/>
        <a:lstStyle/>
        <a:p>
          <a:endParaRPr lang="es-CO"/>
        </a:p>
      </dgm:t>
    </dgm:pt>
    <dgm:pt modelId="{A5372D16-750D-4727-B271-CB2EF2026510}" type="pres">
      <dgm:prSet presAssocID="{AC0AA130-72EF-4D91-9492-6AA20DFEB1B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FBE3D5DB-7312-42D6-A3AA-3CABE0805793}" type="pres">
      <dgm:prSet presAssocID="{9DC74F11-5B89-41A5-8014-C47C090CED7D}" presName="node" presStyleLbl="node1" presStyleIdx="0" presStyleCnt="4" custScaleX="133363" custScaleY="13336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2082ABF-FD58-4A30-938F-E1D861D5190E}" type="pres">
      <dgm:prSet presAssocID="{13AC8090-9C9C-41F5-B87E-3D9CD9504E51}" presName="sibTrans" presStyleLbl="sibTrans2D1" presStyleIdx="0" presStyleCnt="4"/>
      <dgm:spPr/>
      <dgm:t>
        <a:bodyPr/>
        <a:lstStyle/>
        <a:p>
          <a:endParaRPr lang="es-CO"/>
        </a:p>
      </dgm:t>
    </dgm:pt>
    <dgm:pt modelId="{3B373D36-9CC9-4DBA-889D-20B2B0B68E20}" type="pres">
      <dgm:prSet presAssocID="{13AC8090-9C9C-41F5-B87E-3D9CD9504E51}" presName="connectorText" presStyleLbl="sibTrans2D1" presStyleIdx="0" presStyleCnt="4"/>
      <dgm:spPr/>
      <dgm:t>
        <a:bodyPr/>
        <a:lstStyle/>
        <a:p>
          <a:endParaRPr lang="es-CO"/>
        </a:p>
      </dgm:t>
    </dgm:pt>
    <dgm:pt modelId="{E23315B4-4738-4517-A339-E9253D3FBD74}" type="pres">
      <dgm:prSet presAssocID="{BEAF07AE-7EE2-44A1-81AB-8570CC1465B5}" presName="node" presStyleLbl="node1" presStyleIdx="1" presStyleCnt="4" custScaleX="133363" custScaleY="13336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A031F85-0669-4AB1-A884-B730B1EF219B}" type="pres">
      <dgm:prSet presAssocID="{A5B67DA4-C408-4CE2-A272-02A655563CA1}" presName="sibTrans" presStyleLbl="sibTrans2D1" presStyleIdx="1" presStyleCnt="4"/>
      <dgm:spPr/>
      <dgm:t>
        <a:bodyPr/>
        <a:lstStyle/>
        <a:p>
          <a:endParaRPr lang="es-CO"/>
        </a:p>
      </dgm:t>
    </dgm:pt>
    <dgm:pt modelId="{210DB5BE-5794-4C5C-8B76-34BE7921C26C}" type="pres">
      <dgm:prSet presAssocID="{A5B67DA4-C408-4CE2-A272-02A655563CA1}" presName="connectorText" presStyleLbl="sibTrans2D1" presStyleIdx="1" presStyleCnt="4"/>
      <dgm:spPr/>
      <dgm:t>
        <a:bodyPr/>
        <a:lstStyle/>
        <a:p>
          <a:endParaRPr lang="es-CO"/>
        </a:p>
      </dgm:t>
    </dgm:pt>
    <dgm:pt modelId="{8337DDA3-56EF-4046-8BCF-40F837AD3DB4}" type="pres">
      <dgm:prSet presAssocID="{BE1AD8FE-2F75-46C7-951A-6A7D5DAE1C66}" presName="node" presStyleLbl="node1" presStyleIdx="2" presStyleCnt="4" custScaleX="133363" custScaleY="13336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5C1ADEF-8B29-4B79-9C3D-00D2FE6B6047}" type="pres">
      <dgm:prSet presAssocID="{CE85D860-9264-421D-8484-B43A8D240F7E}" presName="sibTrans" presStyleLbl="sibTrans2D1" presStyleIdx="2" presStyleCnt="4"/>
      <dgm:spPr/>
      <dgm:t>
        <a:bodyPr/>
        <a:lstStyle/>
        <a:p>
          <a:endParaRPr lang="es-CO"/>
        </a:p>
      </dgm:t>
    </dgm:pt>
    <dgm:pt modelId="{55F3A86C-663A-4F30-9FC8-747457B46CE2}" type="pres">
      <dgm:prSet presAssocID="{CE85D860-9264-421D-8484-B43A8D240F7E}" presName="connectorText" presStyleLbl="sibTrans2D1" presStyleIdx="2" presStyleCnt="4"/>
      <dgm:spPr/>
      <dgm:t>
        <a:bodyPr/>
        <a:lstStyle/>
        <a:p>
          <a:endParaRPr lang="es-CO"/>
        </a:p>
      </dgm:t>
    </dgm:pt>
    <dgm:pt modelId="{EC5C3DE0-D76C-4ED8-84ED-8EB86AB4A975}" type="pres">
      <dgm:prSet presAssocID="{ADC09945-ACDC-4BEC-A073-EA56150939BF}" presName="node" presStyleLbl="node1" presStyleIdx="3" presStyleCnt="4" custScaleX="133363" custScaleY="13336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995C658-962D-4AF4-929C-98D06BA4AC00}" type="pres">
      <dgm:prSet presAssocID="{95E4A85A-6374-42C4-BDC4-7C2F16A78182}" presName="sibTrans" presStyleLbl="sibTrans2D1" presStyleIdx="3" presStyleCnt="4"/>
      <dgm:spPr/>
      <dgm:t>
        <a:bodyPr/>
        <a:lstStyle/>
        <a:p>
          <a:endParaRPr lang="es-CO"/>
        </a:p>
      </dgm:t>
    </dgm:pt>
    <dgm:pt modelId="{3BB26B32-D8AF-4F5F-BCCD-5A3A34205341}" type="pres">
      <dgm:prSet presAssocID="{95E4A85A-6374-42C4-BDC4-7C2F16A78182}" presName="connectorText" presStyleLbl="sibTrans2D1" presStyleIdx="3" presStyleCnt="4"/>
      <dgm:spPr/>
      <dgm:t>
        <a:bodyPr/>
        <a:lstStyle/>
        <a:p>
          <a:endParaRPr lang="es-CO"/>
        </a:p>
      </dgm:t>
    </dgm:pt>
  </dgm:ptLst>
  <dgm:cxnLst>
    <dgm:cxn modelId="{2D388BCA-195E-431D-8FE4-040979FB7B1B}" type="presOf" srcId="{9DC74F11-5B89-41A5-8014-C47C090CED7D}" destId="{FBE3D5DB-7312-42D6-A3AA-3CABE0805793}" srcOrd="0" destOrd="0" presId="urn:microsoft.com/office/officeart/2005/8/layout/cycle2"/>
    <dgm:cxn modelId="{5371415C-350D-445A-A1AA-DC5D584D712A}" type="presOf" srcId="{CE85D860-9264-421D-8484-B43A8D240F7E}" destId="{55F3A86C-663A-4F30-9FC8-747457B46CE2}" srcOrd="1" destOrd="0" presId="urn:microsoft.com/office/officeart/2005/8/layout/cycle2"/>
    <dgm:cxn modelId="{611D7225-A1EE-4E5E-B373-F1339DDAD336}" srcId="{AC0AA130-72EF-4D91-9492-6AA20DFEB1B7}" destId="{BEAF07AE-7EE2-44A1-81AB-8570CC1465B5}" srcOrd="1" destOrd="0" parTransId="{9C78C926-ADA4-419D-A9FF-C23735CEC149}" sibTransId="{A5B67DA4-C408-4CE2-A272-02A655563CA1}"/>
    <dgm:cxn modelId="{192FE9E6-3A1B-4BDB-8A65-3E7DD623DBA9}" type="presOf" srcId="{95E4A85A-6374-42C4-BDC4-7C2F16A78182}" destId="{3BB26B32-D8AF-4F5F-BCCD-5A3A34205341}" srcOrd="1" destOrd="0" presId="urn:microsoft.com/office/officeart/2005/8/layout/cycle2"/>
    <dgm:cxn modelId="{19FA5BD5-AD9A-4BF7-8B6C-E0BD56A39988}" type="presOf" srcId="{BEAF07AE-7EE2-44A1-81AB-8570CC1465B5}" destId="{E23315B4-4738-4517-A339-E9253D3FBD74}" srcOrd="0" destOrd="0" presId="urn:microsoft.com/office/officeart/2005/8/layout/cycle2"/>
    <dgm:cxn modelId="{598130B6-29A7-4FAA-83EC-A30B3EA8615C}" type="presOf" srcId="{A5B67DA4-C408-4CE2-A272-02A655563CA1}" destId="{210DB5BE-5794-4C5C-8B76-34BE7921C26C}" srcOrd="1" destOrd="0" presId="urn:microsoft.com/office/officeart/2005/8/layout/cycle2"/>
    <dgm:cxn modelId="{E473838D-F946-42AB-8266-5DB692A62780}" type="presOf" srcId="{13AC8090-9C9C-41F5-B87E-3D9CD9504E51}" destId="{3B373D36-9CC9-4DBA-889D-20B2B0B68E20}" srcOrd="1" destOrd="0" presId="urn:microsoft.com/office/officeart/2005/8/layout/cycle2"/>
    <dgm:cxn modelId="{5032B0A7-D208-4E30-B5CE-015735DF94A4}" srcId="{AC0AA130-72EF-4D91-9492-6AA20DFEB1B7}" destId="{ADC09945-ACDC-4BEC-A073-EA56150939BF}" srcOrd="3" destOrd="0" parTransId="{5C8B8695-DF35-49CC-975E-5FD18C545C11}" sibTransId="{95E4A85A-6374-42C4-BDC4-7C2F16A78182}"/>
    <dgm:cxn modelId="{B69978F5-524C-4FC1-AFD0-BD737FCDD93B}" type="presOf" srcId="{13AC8090-9C9C-41F5-B87E-3D9CD9504E51}" destId="{02082ABF-FD58-4A30-938F-E1D861D5190E}" srcOrd="0" destOrd="0" presId="urn:microsoft.com/office/officeart/2005/8/layout/cycle2"/>
    <dgm:cxn modelId="{F146914C-D284-4467-9289-EC216BE0586B}" type="presOf" srcId="{A5B67DA4-C408-4CE2-A272-02A655563CA1}" destId="{CA031F85-0669-4AB1-A884-B730B1EF219B}" srcOrd="0" destOrd="0" presId="urn:microsoft.com/office/officeart/2005/8/layout/cycle2"/>
    <dgm:cxn modelId="{82B26B64-6075-4F2C-961C-3B120A58253E}" type="presOf" srcId="{BE1AD8FE-2F75-46C7-951A-6A7D5DAE1C66}" destId="{8337DDA3-56EF-4046-8BCF-40F837AD3DB4}" srcOrd="0" destOrd="0" presId="urn:microsoft.com/office/officeart/2005/8/layout/cycle2"/>
    <dgm:cxn modelId="{DFBCF9BD-50AF-4AB1-A353-8C4C0D1D5B93}" type="presOf" srcId="{95E4A85A-6374-42C4-BDC4-7C2F16A78182}" destId="{3995C658-962D-4AF4-929C-98D06BA4AC00}" srcOrd="0" destOrd="0" presId="urn:microsoft.com/office/officeart/2005/8/layout/cycle2"/>
    <dgm:cxn modelId="{DAFAD833-4BC7-408A-BF2E-5C2785065869}" srcId="{AC0AA130-72EF-4D91-9492-6AA20DFEB1B7}" destId="{BE1AD8FE-2F75-46C7-951A-6A7D5DAE1C66}" srcOrd="2" destOrd="0" parTransId="{DDA743E3-A536-4DE9-84BC-7318DBA15896}" sibTransId="{CE85D860-9264-421D-8484-B43A8D240F7E}"/>
    <dgm:cxn modelId="{01F27D0E-DD53-4945-AE86-303DEF3947E5}" srcId="{AC0AA130-72EF-4D91-9492-6AA20DFEB1B7}" destId="{9DC74F11-5B89-41A5-8014-C47C090CED7D}" srcOrd="0" destOrd="0" parTransId="{2353E2B4-9087-4FA0-B4AD-E64E7B0985B2}" sibTransId="{13AC8090-9C9C-41F5-B87E-3D9CD9504E51}"/>
    <dgm:cxn modelId="{AF615E20-4E6E-41C8-9036-2A82F737A24F}" type="presOf" srcId="{CE85D860-9264-421D-8484-B43A8D240F7E}" destId="{E5C1ADEF-8B29-4B79-9C3D-00D2FE6B6047}" srcOrd="0" destOrd="0" presId="urn:microsoft.com/office/officeart/2005/8/layout/cycle2"/>
    <dgm:cxn modelId="{D5DAA221-5370-4659-9661-E25D2E17BEE5}" type="presOf" srcId="{ADC09945-ACDC-4BEC-A073-EA56150939BF}" destId="{EC5C3DE0-D76C-4ED8-84ED-8EB86AB4A975}" srcOrd="0" destOrd="0" presId="urn:microsoft.com/office/officeart/2005/8/layout/cycle2"/>
    <dgm:cxn modelId="{4371A1BB-433E-4DA1-9570-9F139E071093}" type="presOf" srcId="{AC0AA130-72EF-4D91-9492-6AA20DFEB1B7}" destId="{A5372D16-750D-4727-B271-CB2EF2026510}" srcOrd="0" destOrd="0" presId="urn:microsoft.com/office/officeart/2005/8/layout/cycle2"/>
    <dgm:cxn modelId="{10D326AB-5BDC-411F-9DB7-1BFFF378E605}" type="presParOf" srcId="{A5372D16-750D-4727-B271-CB2EF2026510}" destId="{FBE3D5DB-7312-42D6-A3AA-3CABE0805793}" srcOrd="0" destOrd="0" presId="urn:microsoft.com/office/officeart/2005/8/layout/cycle2"/>
    <dgm:cxn modelId="{C73363CB-9B14-4D6E-8E61-C08FE0D6AA43}" type="presParOf" srcId="{A5372D16-750D-4727-B271-CB2EF2026510}" destId="{02082ABF-FD58-4A30-938F-E1D861D5190E}" srcOrd="1" destOrd="0" presId="urn:microsoft.com/office/officeart/2005/8/layout/cycle2"/>
    <dgm:cxn modelId="{B5CD8510-CDCC-49DA-8042-75781BCE4301}" type="presParOf" srcId="{02082ABF-FD58-4A30-938F-E1D861D5190E}" destId="{3B373D36-9CC9-4DBA-889D-20B2B0B68E20}" srcOrd="0" destOrd="0" presId="urn:microsoft.com/office/officeart/2005/8/layout/cycle2"/>
    <dgm:cxn modelId="{2C377D22-8B4C-4D6B-9274-B5FC77529716}" type="presParOf" srcId="{A5372D16-750D-4727-B271-CB2EF2026510}" destId="{E23315B4-4738-4517-A339-E9253D3FBD74}" srcOrd="2" destOrd="0" presId="urn:microsoft.com/office/officeart/2005/8/layout/cycle2"/>
    <dgm:cxn modelId="{9D5473AE-D644-4832-A590-021E6464AA0F}" type="presParOf" srcId="{A5372D16-750D-4727-B271-CB2EF2026510}" destId="{CA031F85-0669-4AB1-A884-B730B1EF219B}" srcOrd="3" destOrd="0" presId="urn:microsoft.com/office/officeart/2005/8/layout/cycle2"/>
    <dgm:cxn modelId="{8CD2ADDC-6162-461A-8D98-D682BC92DA16}" type="presParOf" srcId="{CA031F85-0669-4AB1-A884-B730B1EF219B}" destId="{210DB5BE-5794-4C5C-8B76-34BE7921C26C}" srcOrd="0" destOrd="0" presId="urn:microsoft.com/office/officeart/2005/8/layout/cycle2"/>
    <dgm:cxn modelId="{01211B47-1228-4105-BD3D-A97ADE03D16F}" type="presParOf" srcId="{A5372D16-750D-4727-B271-CB2EF2026510}" destId="{8337DDA3-56EF-4046-8BCF-40F837AD3DB4}" srcOrd="4" destOrd="0" presId="urn:microsoft.com/office/officeart/2005/8/layout/cycle2"/>
    <dgm:cxn modelId="{D213CCC6-982B-4675-B22B-B97C08B2AE5F}" type="presParOf" srcId="{A5372D16-750D-4727-B271-CB2EF2026510}" destId="{E5C1ADEF-8B29-4B79-9C3D-00D2FE6B6047}" srcOrd="5" destOrd="0" presId="urn:microsoft.com/office/officeart/2005/8/layout/cycle2"/>
    <dgm:cxn modelId="{769B3365-55BF-4A80-A092-881896AC398D}" type="presParOf" srcId="{E5C1ADEF-8B29-4B79-9C3D-00D2FE6B6047}" destId="{55F3A86C-663A-4F30-9FC8-747457B46CE2}" srcOrd="0" destOrd="0" presId="urn:microsoft.com/office/officeart/2005/8/layout/cycle2"/>
    <dgm:cxn modelId="{C90DEA23-89C4-414E-A8F5-F971BF51CA7D}" type="presParOf" srcId="{A5372D16-750D-4727-B271-CB2EF2026510}" destId="{EC5C3DE0-D76C-4ED8-84ED-8EB86AB4A975}" srcOrd="6" destOrd="0" presId="urn:microsoft.com/office/officeart/2005/8/layout/cycle2"/>
    <dgm:cxn modelId="{16D90899-CD7A-4729-942F-56F5C75FF001}" type="presParOf" srcId="{A5372D16-750D-4727-B271-CB2EF2026510}" destId="{3995C658-962D-4AF4-929C-98D06BA4AC00}" srcOrd="7" destOrd="0" presId="urn:microsoft.com/office/officeart/2005/8/layout/cycle2"/>
    <dgm:cxn modelId="{823BC9A8-1E4B-444D-8B86-C388498FB2B9}" type="presParOf" srcId="{3995C658-962D-4AF4-929C-98D06BA4AC00}" destId="{3BB26B32-D8AF-4F5F-BCCD-5A3A34205341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3D5DB-7312-42D6-A3AA-3CABE0805793}">
      <dsp:nvSpPr>
        <dsp:cNvPr id="0" name=""/>
        <dsp:cNvSpPr/>
      </dsp:nvSpPr>
      <dsp:spPr>
        <a:xfrm>
          <a:off x="2883995" y="-223769"/>
          <a:ext cx="1801637" cy="1801637"/>
        </a:xfrm>
        <a:prstGeom prst="ellipse">
          <a:avLst/>
        </a:prstGeom>
        <a:solidFill>
          <a:schemeClr val="bg1">
            <a:lumMod val="75000"/>
            <a:alpha val="66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Corporación sin ánimo de lucro de ciencia y tecnología</a:t>
          </a:r>
          <a:endParaRPr lang="es-CO" sz="1600" kern="1200" dirty="0">
            <a:solidFill>
              <a:schemeClr val="tx1"/>
            </a:solidFill>
          </a:endParaRPr>
        </a:p>
      </dsp:txBody>
      <dsp:txXfrm>
        <a:off x="3147839" y="40075"/>
        <a:ext cx="1273949" cy="1273949"/>
      </dsp:txXfrm>
    </dsp:sp>
    <dsp:sp modelId="{02082ABF-FD58-4A30-938F-E1D861D5190E}">
      <dsp:nvSpPr>
        <dsp:cNvPr id="0" name=""/>
        <dsp:cNvSpPr/>
      </dsp:nvSpPr>
      <dsp:spPr>
        <a:xfrm rot="2700000">
          <a:off x="4439349" y="1163317"/>
          <a:ext cx="119403" cy="455937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000" kern="1200" dirty="0"/>
        </a:p>
      </dsp:txBody>
      <dsp:txXfrm>
        <a:off x="4444595" y="1241839"/>
        <a:ext cx="83582" cy="273563"/>
      </dsp:txXfrm>
    </dsp:sp>
    <dsp:sp modelId="{E23315B4-4738-4517-A339-E9253D3FBD74}">
      <dsp:nvSpPr>
        <dsp:cNvPr id="0" name=""/>
        <dsp:cNvSpPr/>
      </dsp:nvSpPr>
      <dsp:spPr>
        <a:xfrm>
          <a:off x="4317248" y="1209483"/>
          <a:ext cx="1801637" cy="1801637"/>
        </a:xfrm>
        <a:prstGeom prst="ellipse">
          <a:avLst/>
        </a:prstGeom>
        <a:solidFill>
          <a:schemeClr val="bg1">
            <a:lumMod val="75000"/>
            <a:alpha val="63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De participación mixta y de carácter privado</a:t>
          </a:r>
        </a:p>
      </dsp:txBody>
      <dsp:txXfrm>
        <a:off x="4581092" y="1473327"/>
        <a:ext cx="1273949" cy="1273949"/>
      </dsp:txXfrm>
    </dsp:sp>
    <dsp:sp modelId="{CA031F85-0669-4AB1-A884-B730B1EF219B}">
      <dsp:nvSpPr>
        <dsp:cNvPr id="0" name=""/>
        <dsp:cNvSpPr/>
      </dsp:nvSpPr>
      <dsp:spPr>
        <a:xfrm rot="8100000">
          <a:off x="4444128" y="2596570"/>
          <a:ext cx="119403" cy="455937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000" kern="1200" dirty="0"/>
        </a:p>
      </dsp:txBody>
      <dsp:txXfrm rot="10800000">
        <a:off x="4474703" y="2675092"/>
        <a:ext cx="83582" cy="273563"/>
      </dsp:txXfrm>
    </dsp:sp>
    <dsp:sp modelId="{8337DDA3-56EF-4046-8BCF-40F837AD3DB4}">
      <dsp:nvSpPr>
        <dsp:cNvPr id="0" name=""/>
        <dsp:cNvSpPr/>
      </dsp:nvSpPr>
      <dsp:spPr>
        <a:xfrm>
          <a:off x="2883995" y="2642737"/>
          <a:ext cx="1801637" cy="1801637"/>
        </a:xfrm>
        <a:prstGeom prst="ellipse">
          <a:avLst/>
        </a:prstGeom>
        <a:solidFill>
          <a:schemeClr val="bg1">
            <a:lumMod val="75000"/>
            <a:alpha val="66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0" kern="1200" dirty="0">
              <a:solidFill>
                <a:schemeClr val="tx1"/>
              </a:solidFill>
            </a:rPr>
            <a:t>Marco legal: Código Civil, en la Ley 489 de 1998, en el Decreto Ley 393 de 1991 y </a:t>
          </a:r>
          <a:r>
            <a:rPr lang="es-ES_tradnl" sz="1600" b="1" kern="1200" dirty="0">
              <a:solidFill>
                <a:schemeClr val="tx1"/>
              </a:solidFill>
              <a:latin typeface="Segoe UI Light" panose="020B0502040204020203" pitchFamily="34" charset="0"/>
            </a:rPr>
            <a:t>en</a:t>
          </a:r>
          <a:r>
            <a:rPr lang="es-ES_tradnl" sz="1600" b="1" kern="1200" dirty="0">
              <a:solidFill>
                <a:schemeClr val="tx1"/>
              </a:solidFill>
            </a:rPr>
            <a:t> </a:t>
          </a:r>
          <a:r>
            <a:rPr lang="es-ES_tradnl" sz="1600" b="0" kern="1200" dirty="0">
              <a:solidFill>
                <a:schemeClr val="tx1"/>
              </a:solidFill>
            </a:rPr>
            <a:t>la Ley 1438 de 2011.</a:t>
          </a:r>
          <a:endParaRPr lang="es-ES_tradnl" sz="1600" b="0" kern="1200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147839" y="2906581"/>
        <a:ext cx="1273949" cy="1273949"/>
      </dsp:txXfrm>
    </dsp:sp>
    <dsp:sp modelId="{E5C1ADEF-8B29-4B79-9C3D-00D2FE6B6047}">
      <dsp:nvSpPr>
        <dsp:cNvPr id="0" name=""/>
        <dsp:cNvSpPr/>
      </dsp:nvSpPr>
      <dsp:spPr>
        <a:xfrm rot="13500000">
          <a:off x="3010875" y="2601349"/>
          <a:ext cx="119403" cy="455937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000" kern="1200" dirty="0"/>
        </a:p>
      </dsp:txBody>
      <dsp:txXfrm rot="10800000">
        <a:off x="3041450" y="2705201"/>
        <a:ext cx="83582" cy="273563"/>
      </dsp:txXfrm>
    </dsp:sp>
    <dsp:sp modelId="{EC5C3DE0-D76C-4ED8-84ED-8EB86AB4A975}">
      <dsp:nvSpPr>
        <dsp:cNvPr id="0" name=""/>
        <dsp:cNvSpPr/>
      </dsp:nvSpPr>
      <dsp:spPr>
        <a:xfrm>
          <a:off x="1450742" y="1209483"/>
          <a:ext cx="1801637" cy="1801637"/>
        </a:xfrm>
        <a:prstGeom prst="ellipse">
          <a:avLst/>
        </a:prstGeom>
        <a:solidFill>
          <a:schemeClr val="bg1">
            <a:lumMod val="85000"/>
            <a:alpha val="66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Con patrimonio propio</a:t>
          </a:r>
        </a:p>
      </dsp:txBody>
      <dsp:txXfrm>
        <a:off x="1714586" y="1473327"/>
        <a:ext cx="1273949" cy="1273949"/>
      </dsp:txXfrm>
    </dsp:sp>
    <dsp:sp modelId="{3995C658-962D-4AF4-929C-98D06BA4AC00}">
      <dsp:nvSpPr>
        <dsp:cNvPr id="0" name=""/>
        <dsp:cNvSpPr/>
      </dsp:nvSpPr>
      <dsp:spPr>
        <a:xfrm rot="18900000">
          <a:off x="3006096" y="1168096"/>
          <a:ext cx="119403" cy="455937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000" kern="1200" dirty="0"/>
        </a:p>
      </dsp:txBody>
      <dsp:txXfrm>
        <a:off x="3011342" y="1271948"/>
        <a:ext cx="83582" cy="273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hape 3">
            <a:extLst>
              <a:ext uri="{FF2B5EF4-FFF2-40B4-BE49-F238E27FC236}">
                <a16:creationId xmlns:a16="http://schemas.microsoft.com/office/drawing/2014/main" xmlns="" id="{EBC7E7D2-1B37-4942-A667-9D4EC4DCD2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Shape 4">
            <a:extLst>
              <a:ext uri="{FF2B5EF4-FFF2-40B4-BE49-F238E27FC236}">
                <a16:creationId xmlns:a16="http://schemas.microsoft.com/office/drawing/2014/main" xmlns="" id="{850920C4-B201-455F-A969-4A603BB5153E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CO" altLang="es-CO"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3638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hape 81">
            <a:extLst>
              <a:ext uri="{FF2B5EF4-FFF2-40B4-BE49-F238E27FC236}">
                <a16:creationId xmlns:a16="http://schemas.microsoft.com/office/drawing/2014/main" xmlns="" id="{C1C25401-03B2-4CEC-B646-20913D67B5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s-CO" altLang="es-CO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3" name="Shape 82">
            <a:extLst>
              <a:ext uri="{FF2B5EF4-FFF2-40B4-BE49-F238E27FC236}">
                <a16:creationId xmlns:a16="http://schemas.microsoft.com/office/drawing/2014/main" xmlns="" id="{3602D71F-54FB-4ED6-B06D-BDB535C68B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283350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D9190-52BC-CC49-86BE-AFECC06227C8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5060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Diapositiva de títul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xmlns="" id="{3CFCA2CF-02A5-4CD3-AF96-DF5450A714C2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5" name="Shape 9">
            <a:extLst>
              <a:ext uri="{FF2B5EF4-FFF2-40B4-BE49-F238E27FC236}">
                <a16:creationId xmlns:a16="http://schemas.microsoft.com/office/drawing/2014/main" xmlns="" id="{498184B4-73D2-4D67-8157-E260C16875DE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6" name="Shape 10">
            <a:extLst>
              <a:ext uri="{FF2B5EF4-FFF2-40B4-BE49-F238E27FC236}">
                <a16:creationId xmlns:a16="http://schemas.microsoft.com/office/drawing/2014/main" xmlns="" id="{A5267FB3-9DA8-4F37-A30F-D78C6C58A4C0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3764F5-2835-40C1-9064-E08474E3D4C3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496734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Título y objeto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xmlns="" id="{10CA5F6B-135B-46CC-A66E-F0760AE3F5B2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5" name="Shape 9">
            <a:extLst>
              <a:ext uri="{FF2B5EF4-FFF2-40B4-BE49-F238E27FC236}">
                <a16:creationId xmlns:a16="http://schemas.microsoft.com/office/drawing/2014/main" xmlns="" id="{BE664434-A01B-4988-A164-936E51F40CEA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6" name="Shape 10">
            <a:extLst>
              <a:ext uri="{FF2B5EF4-FFF2-40B4-BE49-F238E27FC236}">
                <a16:creationId xmlns:a16="http://schemas.microsoft.com/office/drawing/2014/main" xmlns="" id="{2EBBCFE4-A8D9-4B0A-A64E-4958FB99755D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544AE4-84E7-4C3C-B13A-9A8B4FE4EC88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950919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Encabezado de secció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anchor="t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xmlns="" id="{12877B4D-82EA-4158-ACA7-77476439BB26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5" name="Shape 9">
            <a:extLst>
              <a:ext uri="{FF2B5EF4-FFF2-40B4-BE49-F238E27FC236}">
                <a16:creationId xmlns:a16="http://schemas.microsoft.com/office/drawing/2014/main" xmlns="" id="{D7DD7234-AE1B-4396-B798-65856A1934BA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6" name="Shape 10">
            <a:extLst>
              <a:ext uri="{FF2B5EF4-FFF2-40B4-BE49-F238E27FC236}">
                <a16:creationId xmlns:a16="http://schemas.microsoft.com/office/drawing/2014/main" xmlns="" id="{6454AAA3-2CF4-41A2-8F59-B9590AB470DD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8489CF-62A6-44E3-B106-2E3BF48AAE20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170506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Comparació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8">
            <a:extLst>
              <a:ext uri="{FF2B5EF4-FFF2-40B4-BE49-F238E27FC236}">
                <a16:creationId xmlns:a16="http://schemas.microsoft.com/office/drawing/2014/main" xmlns="" id="{AD952B95-6ABD-4595-9EB8-613711D3AD65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8" name="Shape 9">
            <a:extLst>
              <a:ext uri="{FF2B5EF4-FFF2-40B4-BE49-F238E27FC236}">
                <a16:creationId xmlns:a16="http://schemas.microsoft.com/office/drawing/2014/main" xmlns="" id="{8952CD25-1C57-4A19-A35D-484BF97764AF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9" name="Shape 10">
            <a:extLst>
              <a:ext uri="{FF2B5EF4-FFF2-40B4-BE49-F238E27FC236}">
                <a16:creationId xmlns:a16="http://schemas.microsoft.com/office/drawing/2014/main" xmlns="" id="{14BA7A5C-096F-447E-9873-19DE24882ED5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CE4BFE-7634-4602-9C78-51022CCCFC5F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564815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En blanco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8">
            <a:extLst>
              <a:ext uri="{FF2B5EF4-FFF2-40B4-BE49-F238E27FC236}">
                <a16:creationId xmlns:a16="http://schemas.microsoft.com/office/drawing/2014/main" xmlns="" id="{E5BEE0EE-77C2-4563-81E2-F3044186CA55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3" name="Shape 9">
            <a:extLst>
              <a:ext uri="{FF2B5EF4-FFF2-40B4-BE49-F238E27FC236}">
                <a16:creationId xmlns:a16="http://schemas.microsoft.com/office/drawing/2014/main" xmlns="" id="{422A6D03-37AF-4C5E-A96F-C69EC4784660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4" name="Shape 10">
            <a:extLst>
              <a:ext uri="{FF2B5EF4-FFF2-40B4-BE49-F238E27FC236}">
                <a16:creationId xmlns:a16="http://schemas.microsoft.com/office/drawing/2014/main" xmlns="" id="{5C8270D3-335A-444A-9D27-975BA36A0857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952B37-F1BB-4BD7-B1A6-2B98DCA53A31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658648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Contenido con título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8">
            <a:extLst>
              <a:ext uri="{FF2B5EF4-FFF2-40B4-BE49-F238E27FC236}">
                <a16:creationId xmlns:a16="http://schemas.microsoft.com/office/drawing/2014/main" xmlns="" id="{F895D4B0-0029-40E7-B5E7-332AB148F508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6" name="Shape 9">
            <a:extLst>
              <a:ext uri="{FF2B5EF4-FFF2-40B4-BE49-F238E27FC236}">
                <a16:creationId xmlns:a16="http://schemas.microsoft.com/office/drawing/2014/main" xmlns="" id="{D7E4AD6B-35AF-43BF-82DE-F409772EBB90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7" name="Shape 10">
            <a:extLst>
              <a:ext uri="{FF2B5EF4-FFF2-40B4-BE49-F238E27FC236}">
                <a16:creationId xmlns:a16="http://schemas.microsoft.com/office/drawing/2014/main" xmlns="" id="{BCDBEEC3-BC61-40C2-996D-E66DE0A62D3F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338C2A-18AF-4BB5-878B-9DF7DF42684D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89913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Imagen con título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8">
            <a:extLst>
              <a:ext uri="{FF2B5EF4-FFF2-40B4-BE49-F238E27FC236}">
                <a16:creationId xmlns:a16="http://schemas.microsoft.com/office/drawing/2014/main" xmlns="" id="{47A03851-6D86-4399-9F3B-4A903E015E54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6" name="Shape 9">
            <a:extLst>
              <a:ext uri="{FF2B5EF4-FFF2-40B4-BE49-F238E27FC236}">
                <a16:creationId xmlns:a16="http://schemas.microsoft.com/office/drawing/2014/main" xmlns="" id="{41BE5F09-EE03-456A-BA4A-F813565A0C1D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7" name="Shape 10">
            <a:extLst>
              <a:ext uri="{FF2B5EF4-FFF2-40B4-BE49-F238E27FC236}">
                <a16:creationId xmlns:a16="http://schemas.microsoft.com/office/drawing/2014/main" xmlns="" id="{A0B48CA2-0C42-43DF-B141-DE08A618DE72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2A1C0E-0700-4E0C-94EB-9430F1C1B0BE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0900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Título y texto vertical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xmlns="" id="{AB415708-2DB9-4D70-B00E-EF59B07BC21B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5" name="Shape 9">
            <a:extLst>
              <a:ext uri="{FF2B5EF4-FFF2-40B4-BE49-F238E27FC236}">
                <a16:creationId xmlns:a16="http://schemas.microsoft.com/office/drawing/2014/main" xmlns="" id="{CA2CF516-06D2-48B6-A88A-CF9D4AC96B44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6" name="Shape 10">
            <a:extLst>
              <a:ext uri="{FF2B5EF4-FFF2-40B4-BE49-F238E27FC236}">
                <a16:creationId xmlns:a16="http://schemas.microsoft.com/office/drawing/2014/main" xmlns="" id="{CC3E889A-8EE3-452F-AB7D-457FC0C26A52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9611EB-7782-4508-9D94-3751A2FF64EF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4017713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Título vertical y text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xmlns="" id="{4044622F-C6E3-41B9-B9EA-FB86992C6E8F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5" name="Shape 9">
            <a:extLst>
              <a:ext uri="{FF2B5EF4-FFF2-40B4-BE49-F238E27FC236}">
                <a16:creationId xmlns:a16="http://schemas.microsoft.com/office/drawing/2014/main" xmlns="" id="{B52CDC16-4605-4223-9394-8E60269961FB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6" name="Shape 10">
            <a:extLst>
              <a:ext uri="{FF2B5EF4-FFF2-40B4-BE49-F238E27FC236}">
                <a16:creationId xmlns:a16="http://schemas.microsoft.com/office/drawing/2014/main" xmlns="" id="{56C23D4E-F252-4C95-9C68-C5FB2D257DD3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BB46EE-CDCB-4540-9784-FF0DE73ECB69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465461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>
            <a:extLst>
              <a:ext uri="{FF2B5EF4-FFF2-40B4-BE49-F238E27FC236}">
                <a16:creationId xmlns:a16="http://schemas.microsoft.com/office/drawing/2014/main" xmlns="" id="{B58E3A68-A19E-4678-8664-9327700520A4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CO" altLang="es-CO">
              <a:sym typeface="Arial" panose="020B0604020202020204" pitchFamily="34" charset="0"/>
            </a:endParaRPr>
          </a:p>
        </p:txBody>
      </p:sp>
      <p:sp>
        <p:nvSpPr>
          <p:cNvPr id="1027" name="Shape 7">
            <a:extLst>
              <a:ext uri="{FF2B5EF4-FFF2-40B4-BE49-F238E27FC236}">
                <a16:creationId xmlns:a16="http://schemas.microsoft.com/office/drawing/2014/main" xmlns="" id="{BE20C5A1-EA41-44B6-9BC0-50ECBB64B44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CO" altLang="es-CO">
              <a:sym typeface="Arial" panose="020B0604020202020204" pitchFamily="34" charset="0"/>
            </a:endParaRPr>
          </a:p>
        </p:txBody>
      </p:sp>
      <p:sp>
        <p:nvSpPr>
          <p:cNvPr id="1028" name="Shape 8">
            <a:extLst>
              <a:ext uri="{FF2B5EF4-FFF2-40B4-BE49-F238E27FC236}">
                <a16:creationId xmlns:a16="http://schemas.microsoft.com/office/drawing/2014/main" xmlns="" id="{B5ABF98C-F0E0-4BA0-85D7-142B5C045956}"/>
              </a:ext>
            </a:extLst>
          </p:cNvPr>
          <p:cNvSpPr txBox="1">
            <a:spLocks noGrp="1"/>
          </p:cNvSpPr>
          <p:nvPr>
            <p:ph type="dt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charset="0"/>
              <a:buNone/>
              <a:defRPr sz="1200">
                <a:solidFill>
                  <a:srgbClr val="888888"/>
                </a:solidFill>
                <a:latin typeface="Calibri" pitchFamily="34" charset="0"/>
                <a:cs typeface="Arial" charset="0"/>
                <a:sym typeface="Calibri" pitchFamily="34" charset="0"/>
              </a:defRPr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1029" name="Shape 9">
            <a:extLst>
              <a:ext uri="{FF2B5EF4-FFF2-40B4-BE49-F238E27FC236}">
                <a16:creationId xmlns:a16="http://schemas.microsoft.com/office/drawing/2014/main" xmlns="" id="{2A93B9B9-2D67-45D0-8CE9-27C167E8044B}"/>
              </a:ext>
            </a:extLst>
          </p:cNvPr>
          <p:cNvSpPr txBox="1">
            <a:spLocks noGrp="1"/>
          </p:cNvSpPr>
          <p:nvPr>
            <p:ph type="ft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SzPts val="1400"/>
              <a:buFont typeface="Arial" charset="0"/>
              <a:buNone/>
              <a:defRPr sz="1200">
                <a:solidFill>
                  <a:srgbClr val="888888"/>
                </a:solidFill>
                <a:latin typeface="Calibri" pitchFamily="34" charset="0"/>
                <a:cs typeface="Arial" charset="0"/>
                <a:sym typeface="Calibri" pitchFamily="34" charset="0"/>
              </a:defRPr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1030" name="Shape 10">
            <a:extLst>
              <a:ext uri="{FF2B5EF4-FFF2-40B4-BE49-F238E27FC236}">
                <a16:creationId xmlns:a16="http://schemas.microsoft.com/office/drawing/2014/main" xmlns="" id="{D04956C4-B964-4015-BBAC-D7DE00D257C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888888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fld id="{A406ADB2-9C15-4318-A32C-505EB2AD3BBB}" type="slidenum">
              <a:rPr lang="es-CO" altLang="es-CO"/>
              <a:pPr/>
              <a:t>‹Nº›</a:t>
            </a:fld>
            <a:endParaRPr lang="es-CO" altLang="es-CO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4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74469EA0-C6BB-4FF9-935F-5C8A057641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5901" y="1645146"/>
            <a:ext cx="7772400" cy="1470025"/>
          </a:xfrm>
        </p:spPr>
        <p:txBody>
          <a:bodyPr/>
          <a:lstStyle/>
          <a:p>
            <a:r>
              <a:rPr lang="es-CO" b="1" i="1" dirty="0">
                <a:latin typeface="Bell MT" panose="02020503060305020303" pitchFamily="18" charset="0"/>
              </a:rPr>
              <a:t>Proyecto interinstitucional de prevención combinada del VIH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E501C9B4-C0ED-4950-A343-18E36B0957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11" t="45771" r="12621" b="23822"/>
          <a:stretch/>
        </p:blipFill>
        <p:spPr>
          <a:xfrm>
            <a:off x="0" y="0"/>
            <a:ext cx="9144000" cy="788231"/>
          </a:xfrm>
          <a:prstGeom prst="rect">
            <a:avLst/>
          </a:prstGeom>
        </p:spPr>
      </p:pic>
      <p:pic>
        <p:nvPicPr>
          <p:cNvPr id="6" name="Picture 4" descr="Resultado de imagen para logos ops/oms">
            <a:extLst>
              <a:ext uri="{FF2B5EF4-FFF2-40B4-BE49-F238E27FC236}">
                <a16:creationId xmlns:a16="http://schemas.microsoft.com/office/drawing/2014/main" xmlns="" id="{FE9E4BA8-9147-45E2-8B17-2CFF79982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522429"/>
            <a:ext cx="2601158" cy="85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B17ACD8D-5FF9-4110-9A2F-F89664DB9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9120" y="4699463"/>
            <a:ext cx="2088806" cy="65375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675A7538-731C-4468-933E-49880FD5D8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4481" y="4734088"/>
            <a:ext cx="2009729" cy="66675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2AA23155-203A-4493-98F0-C0445F1791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1559" y="4576180"/>
            <a:ext cx="1183326" cy="85928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95DE0CE9-CA3A-41F2-96B3-983DBB2512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256" y="5779339"/>
            <a:ext cx="1906103" cy="82413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EC0176AF-D160-4636-BBEF-AA6144D7C7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41358" y="5885848"/>
            <a:ext cx="2451863" cy="82413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BC39079B-8EF5-47E2-B562-8065FAEBA86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57710"/>
          <a:stretch/>
        </p:blipFill>
        <p:spPr>
          <a:xfrm>
            <a:off x="7355464" y="6141782"/>
            <a:ext cx="1728079" cy="55245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7916DE54-866D-4825-B6B9-5243801B4BF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1873" y="6058993"/>
            <a:ext cx="1952859" cy="71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90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21"/>
          <p:cNvGraphicFramePr>
            <a:graphicFrameLocks/>
          </p:cNvGraphicFramePr>
          <p:nvPr>
            <p:extLst/>
          </p:nvPr>
        </p:nvGraphicFramePr>
        <p:xfrm>
          <a:off x="2518849" y="1599820"/>
          <a:ext cx="7569628" cy="4220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Marcador de texto 12"/>
          <p:cNvSpPr txBox="1">
            <a:spLocks/>
          </p:cNvSpPr>
          <p:nvPr/>
        </p:nvSpPr>
        <p:spPr>
          <a:xfrm>
            <a:off x="101154" y="3250862"/>
            <a:ext cx="3481431" cy="459260"/>
          </a:xfrm>
          <a:prstGeom prst="rect">
            <a:avLst/>
          </a:prstGeom>
          <a:solidFill>
            <a:srgbClr val="CE182C"/>
          </a:solidFill>
        </p:spPr>
        <p:txBody>
          <a:bodyPr vert="horz" lIns="68580" tIns="34290" rIns="68580" bIns="3429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2700">
                <a:solidFill>
                  <a:srgbClr val="FFFFFF"/>
                </a:solidFill>
                <a:latin typeface="Segoe UI"/>
                <a:ea typeface="+mj-ea"/>
                <a:cs typeface="Segoe UI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/>
              <a:t>¿Qué es el IETS?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66F35DC1-D8F5-4E6D-B51F-E193B44B770D}"/>
              </a:ext>
            </a:extLst>
          </p:cNvPr>
          <p:cNvCxnSpPr>
            <a:cxnSpLocks/>
          </p:cNvCxnSpPr>
          <p:nvPr/>
        </p:nvCxnSpPr>
        <p:spPr>
          <a:xfrm>
            <a:off x="101154" y="3710122"/>
            <a:ext cx="348143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154" y="4507360"/>
            <a:ext cx="4862064" cy="132255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538" y="1191574"/>
            <a:ext cx="8145618" cy="447485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92264" y="151768"/>
            <a:ext cx="4151736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6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377" y="207501"/>
            <a:ext cx="4148602" cy="10360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Shape 107"/>
          <p:cNvSpPr>
            <a:spLocks noChangeArrowheads="1"/>
          </p:cNvSpPr>
          <p:nvPr/>
        </p:nvSpPr>
        <p:spPr bwMode="auto">
          <a:xfrm>
            <a:off x="1996629" y="3324364"/>
            <a:ext cx="1401762" cy="8429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>
            <a:solidFill>
              <a:srgbClr val="395E89"/>
            </a:solidFill>
            <a:round/>
            <a:headEnd type="none" w="sm" len="sm"/>
            <a:tailEnd type="none" w="sm" len="sm"/>
          </a:ln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s-CO" sz="1800" dirty="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Revisión de la evidencia</a:t>
            </a:r>
          </a:p>
        </p:txBody>
      </p:sp>
      <p:sp>
        <p:nvSpPr>
          <p:cNvPr id="3" name="Shape 108"/>
          <p:cNvSpPr/>
          <p:nvPr/>
        </p:nvSpPr>
        <p:spPr>
          <a:xfrm>
            <a:off x="298837" y="3341826"/>
            <a:ext cx="1547813" cy="1408113"/>
          </a:xfrm>
          <a:prstGeom prst="ellipse">
            <a:avLst/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s-CO" sz="1000" b="1" kern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Fase 2:</a:t>
            </a:r>
            <a:endParaRPr sz="1000" b="1" kern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s-CO" sz="1000" kern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Análisis de aceptabilidad en población del </a:t>
            </a:r>
            <a:r>
              <a:rPr lang="es-CO" sz="1000" kern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</a:t>
            </a:r>
            <a:r>
              <a:rPr lang="es-CO" sz="1000" kern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 el </a:t>
            </a:r>
            <a:r>
              <a:rPr lang="es-CO" sz="1000" kern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Autotest</a:t>
            </a:r>
            <a:endParaRPr sz="1000" kern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111"/>
          <p:cNvSpPr/>
          <p:nvPr/>
        </p:nvSpPr>
        <p:spPr>
          <a:xfrm>
            <a:off x="432187" y="1709876"/>
            <a:ext cx="1282700" cy="125888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s-CO" sz="1200" b="1" kern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FASE 1:</a:t>
            </a:r>
            <a:endParaRPr sz="1200" b="1" kern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s-CO" sz="1200" kern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Revisión de la evidencia: RSL  y referenciación virtual y presencial</a:t>
            </a:r>
            <a:endParaRPr sz="1200" kern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392100" y="4404573"/>
            <a:ext cx="1704281" cy="842963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4"/>
          </a:solidFill>
          <a:ln w="25400" cap="flat" cmpd="sng">
            <a:solidFill>
              <a:srgbClr val="5D4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hape 113"/>
          <p:cNvSpPr/>
          <p:nvPr/>
        </p:nvSpPr>
        <p:spPr>
          <a:xfrm rot="1100321">
            <a:off x="4682830" y="4431312"/>
            <a:ext cx="1003653" cy="764442"/>
          </a:xfrm>
          <a:prstGeom prst="curvedUpArrow">
            <a:avLst>
              <a:gd name="adj1" fmla="val 15354"/>
              <a:gd name="adj2" fmla="val 31680"/>
              <a:gd name="adj3" fmla="val 22900"/>
            </a:avLst>
          </a:prstGeom>
          <a:solidFill>
            <a:schemeClr val="accent4"/>
          </a:solidFill>
          <a:ln w="25400" cap="flat" cmpd="sng">
            <a:solidFill>
              <a:srgbClr val="5D4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114"/>
          <p:cNvSpPr/>
          <p:nvPr/>
        </p:nvSpPr>
        <p:spPr>
          <a:xfrm>
            <a:off x="90264" y="5088537"/>
            <a:ext cx="2205038" cy="1544010"/>
          </a:xfrm>
          <a:prstGeom prst="ellipse">
            <a:avLst/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s-CO" sz="1000" b="1" kern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Fase 3:</a:t>
            </a:r>
            <a:endParaRPr sz="1000" b="1" kern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Aft>
                <a:spcPts val="600"/>
              </a:spcAft>
            </a:pPr>
            <a:r>
              <a:rPr lang="es-CO" sz="1000" kern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Elaboración del protocolo demostrativo de </a:t>
            </a:r>
            <a:r>
              <a:rPr lang="es-CO" sz="1000" kern="0" dirty="0" err="1">
                <a:solidFill>
                  <a:schemeClr val="dk1"/>
                </a:solidFill>
                <a:latin typeface="Arial"/>
                <a:ea typeface="Arial"/>
                <a:cs typeface="Arial"/>
              </a:rPr>
              <a:t>PreP</a:t>
            </a:r>
            <a:r>
              <a:rPr lang="es-CO" sz="1000" kern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 y </a:t>
            </a:r>
            <a:r>
              <a:rPr lang="es-CO" sz="1000" kern="0" dirty="0" err="1">
                <a:solidFill>
                  <a:schemeClr val="dk1"/>
                </a:solidFill>
                <a:latin typeface="Arial"/>
                <a:ea typeface="Arial"/>
                <a:cs typeface="Arial"/>
              </a:rPr>
              <a:t>autotest</a:t>
            </a:r>
            <a:r>
              <a:rPr lang="es-CO" sz="1000" kern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 en poblaciones seleccionadas y aprobación por parte del comité de ética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000" kern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115"/>
          <p:cNvSpPr>
            <a:spLocks noChangeArrowheads="1"/>
          </p:cNvSpPr>
          <p:nvPr/>
        </p:nvSpPr>
        <p:spPr bwMode="auto">
          <a:xfrm>
            <a:off x="3513649" y="3039902"/>
            <a:ext cx="1555750" cy="1408112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395E89"/>
            </a:solidFill>
            <a:round/>
            <a:headEnd type="none" w="sm" len="sm"/>
            <a:tailEnd type="none" w="sm" len="sm"/>
          </a:ln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s-CO" sz="1300" dirty="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Análisis de aceptabilidad</a:t>
            </a:r>
          </a:p>
        </p:txBody>
      </p:sp>
      <p:sp>
        <p:nvSpPr>
          <p:cNvPr id="10" name="Shape 116"/>
          <p:cNvSpPr/>
          <p:nvPr/>
        </p:nvSpPr>
        <p:spPr>
          <a:xfrm>
            <a:off x="7305639" y="3163569"/>
            <a:ext cx="1551076" cy="1042987"/>
          </a:xfrm>
          <a:prstGeom prst="ellipse">
            <a:avLst/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00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s-CO" sz="1200" kern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Presentación Protocolo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s-CO" sz="1400" kern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2019 </a:t>
            </a:r>
            <a:endParaRPr sz="1400" kern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18"/>
          <p:cNvSpPr>
            <a:spLocks noChangeArrowheads="1"/>
          </p:cNvSpPr>
          <p:nvPr/>
        </p:nvSpPr>
        <p:spPr bwMode="auto">
          <a:xfrm>
            <a:off x="5890622" y="2039141"/>
            <a:ext cx="1301750" cy="1262917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395E89"/>
            </a:solidFill>
            <a:round/>
            <a:headEnd type="none" w="sm" len="sm"/>
            <a:tailEnd type="none" w="sm" len="sm"/>
          </a:ln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s-CO" sz="1600" dirty="0" err="1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World</a:t>
            </a:r>
            <a:r>
              <a:rPr lang="es-CO" altLang="es-CO" sz="1600" dirty="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café: actores del sistema</a:t>
            </a:r>
          </a:p>
        </p:txBody>
      </p:sp>
      <p:sp>
        <p:nvSpPr>
          <p:cNvPr id="13" name="Shape 119"/>
          <p:cNvSpPr>
            <a:spLocks noChangeArrowheads="1"/>
          </p:cNvSpPr>
          <p:nvPr/>
        </p:nvSpPr>
        <p:spPr bwMode="auto">
          <a:xfrm>
            <a:off x="5848475" y="4045882"/>
            <a:ext cx="1454553" cy="1502508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395E89"/>
            </a:solidFill>
            <a:round/>
            <a:headEnd type="none" w="sm" len="sm"/>
            <a:tailEnd type="none" w="sm" len="sm"/>
          </a:ln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s-CO" sz="1600" dirty="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Grupos focales poblaciones clave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548068" y="1506625"/>
            <a:ext cx="7486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  <a:endParaRPr lang="es-CO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13"/>
          <p:cNvSpPr/>
          <p:nvPr/>
        </p:nvSpPr>
        <p:spPr>
          <a:xfrm rot="19648209" flipV="1">
            <a:off x="4632448" y="2197716"/>
            <a:ext cx="1082389" cy="812828"/>
          </a:xfrm>
          <a:prstGeom prst="curvedUpArrow">
            <a:avLst>
              <a:gd name="adj1" fmla="val 15354"/>
              <a:gd name="adj2" fmla="val 31680"/>
              <a:gd name="adj3" fmla="val 22900"/>
            </a:avLst>
          </a:prstGeom>
          <a:solidFill>
            <a:schemeClr val="accent4"/>
          </a:solidFill>
          <a:ln w="25400" cap="flat" cmpd="sng">
            <a:solidFill>
              <a:srgbClr val="5D4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Flecha arriba 15"/>
          <p:cNvSpPr/>
          <p:nvPr/>
        </p:nvSpPr>
        <p:spPr>
          <a:xfrm rot="5400000">
            <a:off x="6726619" y="3495777"/>
            <a:ext cx="392819" cy="378573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Rectángulo 16"/>
          <p:cNvSpPr/>
          <p:nvPr/>
        </p:nvSpPr>
        <p:spPr>
          <a:xfrm>
            <a:off x="887340" y="2810947"/>
            <a:ext cx="7486912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2400" dirty="0"/>
              <a:t>Elaboración de un protocolo para la implementación de la profilaxis pre exposición al VIH (</a:t>
            </a:r>
            <a:r>
              <a:rPr lang="es-CO" sz="2400" dirty="0" err="1"/>
              <a:t>PrEP</a:t>
            </a:r>
            <a:r>
              <a:rPr lang="es-CO" sz="2400" dirty="0"/>
              <a:t>) y el </a:t>
            </a:r>
            <a:r>
              <a:rPr lang="es-CO" sz="2400" dirty="0" err="1"/>
              <a:t>Autotest</a:t>
            </a:r>
            <a:r>
              <a:rPr lang="es-CO" sz="2400" dirty="0"/>
              <a:t> para VIH, en los barrios seleccionados del distrito capital, como parte del componente biomédico de la estrategia de prevención combinada.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68" y="1288524"/>
            <a:ext cx="9006337" cy="551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33172" cy="1692176"/>
          </a:xfrm>
        </p:spPr>
        <p:txBody>
          <a:bodyPr/>
          <a:lstStyle/>
          <a:p>
            <a:r>
              <a:rPr lang="es-ES_tradnl" dirty="0"/>
              <a:t>Muchas Gracias!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1F41-1ACE-41B6-9F91-643F736B2DD1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Marcador de contenido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25" t="46944" r="11502" b="23374"/>
          <a:stretch/>
        </p:blipFill>
        <p:spPr>
          <a:xfrm>
            <a:off x="263650" y="0"/>
            <a:ext cx="8640960" cy="155679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4346972"/>
            <a:ext cx="3203848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00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84">
            <a:extLst>
              <a:ext uri="{FF2B5EF4-FFF2-40B4-BE49-F238E27FC236}">
                <a16:creationId xmlns:a16="http://schemas.microsoft.com/office/drawing/2014/main" xmlns="" id="{CD45333B-B59D-4666-9ED7-D9BC9328FC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58578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es-CO" altLang="es-CO" b="1" i="1" dirty="0">
                <a:solidFill>
                  <a:srgbClr val="000000"/>
                </a:solidFill>
                <a:latin typeface="Bell MT" panose="02020503060305020303" pitchFamily="18" charset="0"/>
                <a:cs typeface="Calibri" panose="020F0502020204030204" pitchFamily="34" charset="0"/>
                <a:sym typeface="Calibri" panose="020F0502020204030204" pitchFamily="34" charset="0"/>
              </a:rPr>
              <a:t>Antecedentes</a:t>
            </a:r>
          </a:p>
        </p:txBody>
      </p:sp>
      <p:sp>
        <p:nvSpPr>
          <p:cNvPr id="2051" name="Marcador de texto 1">
            <a:extLst>
              <a:ext uri="{FF2B5EF4-FFF2-40B4-BE49-F238E27FC236}">
                <a16:creationId xmlns:a16="http://schemas.microsoft.com/office/drawing/2014/main" xmlns="" id="{2BA454B4-AEB3-4903-83A0-CA727BC9C7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73088" y="942975"/>
            <a:ext cx="8229600" cy="4525963"/>
          </a:xfrm>
        </p:spPr>
        <p:txBody>
          <a:bodyPr/>
          <a:lstStyle/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CO" altLang="es-CO" sz="2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Asignación </a:t>
            </a:r>
            <a:r>
              <a:rPr lang="es-CO" altLang="es-CO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al </a:t>
            </a:r>
            <a:r>
              <a:rPr lang="es-CO" altLang="es-CO" sz="2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joint</a:t>
            </a:r>
            <a:r>
              <a:rPr lang="es-CO" altLang="es-CO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s-CO" altLang="es-CO" sz="2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team</a:t>
            </a:r>
            <a:r>
              <a:rPr lang="es-CO" altLang="es-CO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de Colombia de USD 180.000 para 2018 y USD 180.000 para 2019 </a:t>
            </a:r>
          </a:p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CO" altLang="es-CO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Reunión del equipo interagencial y expresión de interés de 4 Agencias del SNU: OPS/OMS, UNFPA, PNUD y </a:t>
            </a:r>
            <a:r>
              <a:rPr lang="es-CO" altLang="es-CO" sz="2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ONUMujeres</a:t>
            </a:r>
            <a:endParaRPr lang="es-CO" altLang="es-CO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CO" altLang="es-CO" sz="20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Calibri" pitchFamily="34" charset="0"/>
              </a:rPr>
              <a:t>Análisis de brechas en la respuesta nacional para decidir el área de trabajo conjunto</a:t>
            </a:r>
            <a:endParaRPr lang="es-CO" altLang="es-CO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CO" altLang="es-CO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Elaboración de un </a:t>
            </a:r>
            <a:r>
              <a:rPr lang="es-CO" altLang="es-CO" sz="2000" b="1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Plan conjunto de trabajo </a:t>
            </a:r>
            <a:r>
              <a:rPr lang="es-CO" altLang="es-CO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interagencial de VIH sobre prevención combinada del VIH, a implementar en la ciudad de Bogotá, tomado como base las fortalezas técnicas de cada organización. Aprobación, por ONUSIDA, en diciembre 2017. </a:t>
            </a:r>
          </a:p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CO" altLang="es-CO" sz="20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Calibri" pitchFamily="34" charset="0"/>
              </a:rPr>
              <a:t>Presentación de la propuesta a la Secretaria Distrital de Salud y obtención de su aprobación</a:t>
            </a:r>
            <a:endParaRPr lang="es-CO" altLang="es-CO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s-CO" altLang="es-CO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>
            <a:extLst>
              <a:ext uri="{FF2B5EF4-FFF2-40B4-BE49-F238E27FC236}">
                <a16:creationId xmlns:a16="http://schemas.microsoft.com/office/drawing/2014/main" xmlns="" id="{7CD63DEB-F9B9-4D07-9C3C-0DFE2A6CC0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90587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es-CO" altLang="es-CO" b="1" i="1" dirty="0">
                <a:solidFill>
                  <a:srgbClr val="000000"/>
                </a:solidFill>
                <a:latin typeface="Bell MT" panose="02020503060305020303" pitchFamily="18" charset="0"/>
                <a:cs typeface="Calibri" panose="020F0502020204030204" pitchFamily="34" charset="0"/>
                <a:sym typeface="Calibri" panose="020F0502020204030204" pitchFamily="34" charset="0"/>
              </a:rPr>
              <a:t>Antecedentes</a:t>
            </a:r>
          </a:p>
        </p:txBody>
      </p:sp>
      <p:sp>
        <p:nvSpPr>
          <p:cNvPr id="3075" name="2 Marcador de texto">
            <a:extLst>
              <a:ext uri="{FF2B5EF4-FFF2-40B4-BE49-F238E27FC236}">
                <a16:creationId xmlns:a16="http://schemas.microsoft.com/office/drawing/2014/main" xmlns="" id="{5E7A7775-C69D-46EB-BA45-8164F1A283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9088" y="1082675"/>
            <a:ext cx="8229600" cy="4525963"/>
          </a:xfrm>
        </p:spPr>
        <p:txBody>
          <a:bodyPr/>
          <a:lstStyle/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es-CO" altLang="es-CO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Integración de la Secretaria Distrital de Salud y del equipo de Fonade, implementador del Proyecto de VIH del Fondo Mundial,  con el equipo interagencial</a:t>
            </a:r>
          </a:p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es-CO" altLang="es-CO" sz="20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Calibri" pitchFamily="34" charset="0"/>
              </a:rPr>
              <a:t>Análisis de situación epidemiológica y de la respuesta en Bogotá del VIH por parte del equipo, basado en la informacion del Proyecto de VIH del Fondo Mundial y la SDS. </a:t>
            </a:r>
          </a:p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es-CO" altLang="es-CO" sz="20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Calibri" pitchFamily="34" charset="0"/>
              </a:rPr>
              <a:t>Elaboración, en proceso, del proyecto con metodología de marco lógico, y nueva denominación del mismo: “Proyecto interinstitucional de prevención combinada del VIH”. Focalización poblacional: </a:t>
            </a:r>
            <a:r>
              <a:rPr lang="es-CO" altLang="es-CO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jóvenes de 14 a 28 años, pertenecientes a poblaciones clave (HSH y mujeres Trans). </a:t>
            </a:r>
            <a:r>
              <a:rPr lang="es-CO" altLang="es-CO" sz="20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Calibri" pitchFamily="34" charset="0"/>
              </a:rPr>
              <a:t>Focalización geográfica: 4 barrios de Bogotá que reúnen diferentes características de las poblaciones clave seleccionadas. </a:t>
            </a:r>
          </a:p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es-CO" altLang="es-CO" sz="20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Calibri" pitchFamily="34" charset="0"/>
              </a:rPr>
              <a:t>2018: año preparativo  y 2019 año para la implementación de la experiencia demostrativa.  </a:t>
            </a:r>
          </a:p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es-CO" altLang="es-CO" sz="20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Calibri" pitchFamily="34" charset="0"/>
              </a:rPr>
              <a:t>Elaboración del marco operativo de trabajo, de manera conjunta por el equipo técnico, en proceso </a:t>
            </a:r>
          </a:p>
          <a:p>
            <a:pPr marL="25400" indent="0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/>
            </a:pPr>
            <a:endParaRPr lang="es-CO" altLang="es-CO" sz="2000" b="1" dirty="0">
              <a:solidFill>
                <a:srgbClr val="000000"/>
              </a:solidFill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xmlns="" id="{DC47D4D6-6D98-456E-B84D-D6C12CBA3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0783"/>
          </a:xfrm>
        </p:spPr>
        <p:txBody>
          <a:bodyPr/>
          <a:lstStyle/>
          <a:p>
            <a:r>
              <a:rPr lang="es-ES" altLang="es-CO" sz="4000" b="1" i="1" dirty="0" smtClean="0">
                <a:latin typeface="Bell MT" panose="02020503060305020303" pitchFamily="18" charset="0"/>
              </a:rPr>
              <a:t>Participantes del Equipo Técnico</a:t>
            </a:r>
            <a:endParaRPr lang="es-CO" altLang="es-CO" sz="4000" b="1" i="1" dirty="0">
              <a:latin typeface="Bell MT" panose="020205030603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92E274-E863-4852-8E2E-270B25814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6140"/>
            <a:ext cx="8229600" cy="4830023"/>
          </a:xfrm>
        </p:spPr>
        <p:txBody>
          <a:bodyPr rtlCol="0">
            <a:normAutofit fontScale="85000" lnSpcReduction="10000"/>
          </a:bodyPr>
          <a:lstStyle/>
          <a:p>
            <a:pPr marL="539750" indent="-514350" algn="just" fontAlgn="auto">
              <a:buFont typeface="+mj-lt"/>
              <a:buAutoNum type="arabicPeriod"/>
              <a:defRPr/>
            </a:pPr>
            <a:r>
              <a:rPr lang="es-ES" dirty="0"/>
              <a:t>Organización Panamericana de la Salud (OPS) / Organización Mundial  de la Salud  (OMS)</a:t>
            </a:r>
          </a:p>
          <a:p>
            <a:pPr marL="539750" indent="-514350" algn="just" fontAlgn="auto">
              <a:buFont typeface="+mj-lt"/>
              <a:buAutoNum type="arabicPeriod"/>
              <a:defRPr/>
            </a:pPr>
            <a:r>
              <a:rPr lang="es-ES" dirty="0"/>
              <a:t>Programa de las Naciones Unidas para el Desarrollo / PNUD- </a:t>
            </a:r>
          </a:p>
          <a:p>
            <a:pPr marL="539750" indent="-514350" algn="just" fontAlgn="auto">
              <a:buFont typeface="+mj-lt"/>
              <a:buAutoNum type="arabicPeriod"/>
              <a:defRPr/>
            </a:pPr>
            <a:r>
              <a:rPr lang="es-ES" dirty="0"/>
              <a:t>Fondo de Población de las Naciones Unidas  / UNFPA </a:t>
            </a:r>
          </a:p>
          <a:p>
            <a:pPr marL="539750" indent="-514350" algn="just" fontAlgn="auto">
              <a:buFont typeface="+mj-lt"/>
              <a:buAutoNum type="arabicPeriod"/>
              <a:defRPr/>
            </a:pPr>
            <a:r>
              <a:rPr lang="es-ES" dirty="0"/>
              <a:t>Organización de las Naciones Unidas dedicada a promover la igualdad de género y el empoderamiento de  las mujeres /ONU Mujeres </a:t>
            </a:r>
          </a:p>
          <a:p>
            <a:pPr marL="539750" indent="-514350" algn="just" fontAlgn="auto">
              <a:buFont typeface="+mj-lt"/>
              <a:buAutoNum type="arabicPeriod"/>
              <a:defRPr/>
            </a:pPr>
            <a:r>
              <a:rPr lang="es-ES" dirty="0"/>
              <a:t>Secretaría Distrital de Salud de Bogotá / SDS </a:t>
            </a:r>
          </a:p>
          <a:p>
            <a:pPr marL="539750" indent="-514350" algn="just" fontAlgn="auto">
              <a:buFont typeface="+mj-lt"/>
              <a:buAutoNum type="arabicPeriod"/>
              <a:defRPr/>
            </a:pPr>
            <a:r>
              <a:rPr lang="es-ES" dirty="0"/>
              <a:t>Proyecto de VIH para Colombia, del Fondo Mundial de lucha contra el sida , la malaria y la tuberculosis </a:t>
            </a:r>
          </a:p>
          <a:p>
            <a:pPr marL="25400" indent="0" fontAlgn="auto">
              <a:buNone/>
              <a:defRPr/>
            </a:pPr>
            <a:endParaRPr lang="es-ES" dirty="0"/>
          </a:p>
          <a:p>
            <a:pPr fontAlgn="auto">
              <a:defRPr/>
            </a:pP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4000" b="1" i="1" dirty="0">
                <a:latin typeface="Bell MT" panose="02020503060305020303" pitchFamily="18" charset="0"/>
              </a:rPr>
              <a:t>Participantes invitados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800" b="1" dirty="0"/>
              <a:t>Ministerio de Salud y Protección Social</a:t>
            </a:r>
          </a:p>
          <a:p>
            <a:r>
              <a:rPr lang="es-CO" sz="2800" b="1" dirty="0"/>
              <a:t>Sociedad Colombiana de Infectología</a:t>
            </a:r>
          </a:p>
          <a:p>
            <a:r>
              <a:rPr lang="es-CO" sz="2800" b="1" dirty="0"/>
              <a:t>Liga de Lucha contra el Sida</a:t>
            </a:r>
          </a:p>
        </p:txBody>
      </p:sp>
    </p:spTree>
    <p:extLst>
      <p:ext uri="{BB962C8B-B14F-4D97-AF65-F5344CB8AC3E}">
        <p14:creationId xmlns:p14="http://schemas.microsoft.com/office/powerpoint/2010/main" val="77824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xmlns="" id="{8CBF334B-0D4F-4B20-B87B-2752AD5B7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5" y="305471"/>
            <a:ext cx="7867650" cy="994172"/>
          </a:xfrm>
        </p:spPr>
        <p:txBody>
          <a:bodyPr/>
          <a:lstStyle/>
          <a:p>
            <a:pPr algn="ctr"/>
            <a:r>
              <a:rPr lang="es-ES" altLang="es-CO" sz="4000" b="1" i="1" dirty="0">
                <a:latin typeface="Bell MT" panose="02020503060305020303" pitchFamily="18" charset="0"/>
              </a:rPr>
              <a:t>Población Objetivo del proyecto </a:t>
            </a:r>
            <a:endParaRPr lang="es-CO" altLang="es-CO" sz="4000" b="1" i="1" dirty="0">
              <a:latin typeface="Bell MT" panose="020205030603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F79F59-505D-4E1F-B137-04BA6ABC3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defRPr/>
            </a:pPr>
            <a:r>
              <a:rPr lang="es-CO" dirty="0"/>
              <a:t>Jóvenes entre 14 a 28 años con énfasis en los grupos claves: Hombres que tienen relaciones sexuales con otros hombres - HSH - y Mujeres </a:t>
            </a:r>
            <a:r>
              <a:rPr lang="es-CO" dirty="0" err="1"/>
              <a:t>Trans</a:t>
            </a:r>
            <a:r>
              <a:rPr lang="es-CO" dirty="0"/>
              <a:t>.</a:t>
            </a:r>
          </a:p>
          <a:p>
            <a:pPr marL="0" indent="0" fontAlgn="auto">
              <a:buNone/>
              <a:defRPr/>
            </a:pPr>
            <a:endParaRPr lang="es-CO" dirty="0"/>
          </a:p>
          <a:p>
            <a:pPr marL="0" indent="0" fontAlgn="auto">
              <a:buNone/>
              <a:defRPr/>
            </a:pPr>
            <a:r>
              <a:rPr lang="es-CO" dirty="0"/>
              <a:t>Población beneficiaria secundaria: </a:t>
            </a:r>
          </a:p>
          <a:p>
            <a:pPr fontAlgn="auto">
              <a:defRPr/>
            </a:pPr>
            <a:r>
              <a:rPr lang="es-CO" dirty="0"/>
              <a:t>Jóvenes de 14 a 28 años que se inyectan drogas. </a:t>
            </a:r>
          </a:p>
          <a:p>
            <a:pPr fontAlgn="auto">
              <a:defRPr/>
            </a:pPr>
            <a:r>
              <a:rPr lang="es-CO" dirty="0"/>
              <a:t>Mujeres jóvenes de 14 a 28 años</a:t>
            </a:r>
          </a:p>
          <a:p>
            <a:pPr fontAlgn="auto">
              <a:defRPr/>
            </a:pPr>
            <a:r>
              <a:rPr lang="es-CO" dirty="0"/>
              <a:t>Profesionales de servicios de salud</a:t>
            </a:r>
          </a:p>
          <a:p>
            <a:pPr marL="0" indent="0" fontAlgn="auto">
              <a:buNone/>
              <a:defRPr/>
            </a:pPr>
            <a:r>
              <a:rPr lang="es-CO" dirty="0"/>
              <a:t> </a:t>
            </a:r>
          </a:p>
          <a:p>
            <a:pPr fontAlgn="auto">
              <a:defRPr/>
            </a:pP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xmlns="" id="{DAD9DB25-AFFE-4CCC-8CD0-0F6BF7D6A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altLang="es-CO" sz="3600" b="1" i="1" dirty="0">
                <a:latin typeface="Bell MT" panose="02020503060305020303" pitchFamily="18" charset="0"/>
              </a:rPr>
              <a:t>Focalización y definición geográfica</a:t>
            </a:r>
            <a:r>
              <a:rPr lang="es-ES" altLang="es-CO" dirty="0"/>
              <a:t> </a:t>
            </a:r>
            <a:endParaRPr lang="es-CO" altLang="es-CO" dirty="0"/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xmlns="" id="{220BB305-90B3-4709-B777-848BC6352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O" altLang="es-CO" dirty="0"/>
              <a:t>Se realizó el análisis de la información suministrada por la Secretaría de Salud de Bogotá y el Fondo Mundial para determinar las localidades y los barrios donde se desarrollará el proyecto, quedando así: </a:t>
            </a:r>
          </a:p>
          <a:p>
            <a:pPr lvl="1" algn="just"/>
            <a:r>
              <a:rPr lang="es-CO" altLang="es-CO" dirty="0"/>
              <a:t>Localidad de Chapinero, Barrio: Chapinero central</a:t>
            </a:r>
          </a:p>
          <a:p>
            <a:pPr lvl="1" algn="just"/>
            <a:r>
              <a:rPr lang="es-CO" altLang="es-CO" dirty="0"/>
              <a:t>Localidad de los Mártires, Barrio:  Santafé  </a:t>
            </a:r>
          </a:p>
          <a:p>
            <a:pPr lvl="1" algn="just"/>
            <a:r>
              <a:rPr lang="es-CO" altLang="es-CO" dirty="0"/>
              <a:t> Localidad de Kennedy, Barrios: Kennedy central y  La Igualdad.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5C0C134-8B8C-489A-AB18-15D7560E7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21" y="2286000"/>
            <a:ext cx="8229600" cy="1143000"/>
          </a:xfrm>
        </p:spPr>
        <p:txBody>
          <a:bodyPr/>
          <a:lstStyle/>
          <a:p>
            <a:r>
              <a:rPr lang="es-CO" b="1" i="1" dirty="0">
                <a:latin typeface="Bell MT" panose="02020503060305020303" pitchFamily="18" charset="0"/>
              </a:rPr>
              <a:t>OPS / OMS</a:t>
            </a:r>
            <a:br>
              <a:rPr lang="es-CO" b="1" i="1" dirty="0">
                <a:latin typeface="Bell MT" panose="02020503060305020303" pitchFamily="18" charset="0"/>
              </a:rPr>
            </a:br>
            <a:r>
              <a:rPr lang="es-CO" b="1" i="1" dirty="0">
                <a:latin typeface="Bell MT" panose="02020503060305020303" pitchFamily="18" charset="0"/>
              </a:rPr>
              <a:t/>
            </a:r>
            <a:br>
              <a:rPr lang="es-CO" b="1" i="1" dirty="0">
                <a:latin typeface="Bell MT" panose="02020503060305020303" pitchFamily="18" charset="0"/>
              </a:rPr>
            </a:br>
            <a:r>
              <a:rPr lang="es-CO" sz="3200" b="1" i="1" dirty="0">
                <a:latin typeface="Bell MT" panose="02020503060305020303" pitchFamily="18" charset="0"/>
              </a:rPr>
              <a:t>CONSULTOR:</a:t>
            </a:r>
            <a:r>
              <a:rPr lang="es-CO" sz="3600" b="1" i="1" dirty="0">
                <a:latin typeface="Bell MT" panose="02020503060305020303" pitchFamily="18" charset="0"/>
              </a:rPr>
              <a:t> Instituto de evaluación de tecnologías en salud IETS</a:t>
            </a:r>
            <a:endParaRPr lang="es-CO" b="1" i="1" dirty="0">
              <a:latin typeface="Bell MT" panose="02020503060305020303" pitchFamily="18" charset="0"/>
            </a:endParaRPr>
          </a:p>
        </p:txBody>
      </p:sp>
      <p:pic>
        <p:nvPicPr>
          <p:cNvPr id="4" name="Picture 4" descr="Resultado de imagen para logos ops/oms">
            <a:extLst>
              <a:ext uri="{FF2B5EF4-FFF2-40B4-BE49-F238E27FC236}">
                <a16:creationId xmlns:a16="http://schemas.microsoft.com/office/drawing/2014/main" xmlns="" id="{377450E1-D280-4A93-8385-59AD017DA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29250"/>
            <a:ext cx="571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7426F1E-C76C-4768-AE51-EA24DE93F2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11" t="45771" r="12621" b="23822"/>
          <a:stretch/>
        </p:blipFill>
        <p:spPr>
          <a:xfrm>
            <a:off x="0" y="0"/>
            <a:ext cx="9144000" cy="78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4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 presentacione-0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17" b="27506"/>
          <a:stretch/>
        </p:blipFill>
        <p:spPr>
          <a:xfrm>
            <a:off x="721345" y="2257328"/>
            <a:ext cx="7009026" cy="391806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0" y="5137688"/>
            <a:ext cx="9144000" cy="172031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8" name="Picture 4" descr="Resultado de imagen para logos ops/o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541414"/>
            <a:ext cx="571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246050" y="1188211"/>
            <a:ext cx="50336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 err="1"/>
              <a:t>PrEP</a:t>
            </a:r>
            <a:r>
              <a:rPr lang="es-CO" sz="4400" b="1" dirty="0"/>
              <a:t> y Autoprueba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11" y="5422035"/>
            <a:ext cx="2565400" cy="1346835"/>
          </a:xfrm>
          <a:prstGeom prst="rect">
            <a:avLst/>
          </a:prstGeom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540" y="5228948"/>
            <a:ext cx="2361460" cy="1629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1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685</Words>
  <Application>Microsoft Office PowerPoint</Application>
  <PresentationFormat>Presentación en pantalla (4:3)</PresentationFormat>
  <Paragraphs>61</Paragraphs>
  <Slides>12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Bell MT</vt:lpstr>
      <vt:lpstr>Calibri</vt:lpstr>
      <vt:lpstr>Segoe UI</vt:lpstr>
      <vt:lpstr>Segoe UI Light</vt:lpstr>
      <vt:lpstr>Tema de Office</vt:lpstr>
      <vt:lpstr>Proyecto interinstitucional de prevención combinada del VIH</vt:lpstr>
      <vt:lpstr>Antecedentes</vt:lpstr>
      <vt:lpstr>Antecedentes</vt:lpstr>
      <vt:lpstr>Participantes del Equipo Técnico</vt:lpstr>
      <vt:lpstr>Participantes invitados</vt:lpstr>
      <vt:lpstr>Población Objetivo del proyecto </vt:lpstr>
      <vt:lpstr>Focalización y definición geográfica </vt:lpstr>
      <vt:lpstr>OPS / OMS  CONSULTOR: Instituto de evaluación de tecnologías en salud IETS</vt:lpstr>
      <vt:lpstr>Presentación de PowerPoint</vt:lpstr>
      <vt:lpstr>Presentación de PowerPoint</vt:lpstr>
      <vt:lpstr>Presentación de PowerPoint</vt:lpstr>
      <vt:lpstr>Muchas Gracias!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Antecedentes (ops)</dc:title>
  <dc:creator>Nathaly Rozo</dc:creator>
  <cp:lastModifiedBy>Usuario</cp:lastModifiedBy>
  <cp:revision>67</cp:revision>
  <dcterms:modified xsi:type="dcterms:W3CDTF">2018-09-26T14:39:03Z</dcterms:modified>
</cp:coreProperties>
</file>