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4067" r:id="rId1"/>
    <p:sldMasterId id="2147484081" r:id="rId2"/>
    <p:sldMasterId id="2147484093" r:id="rId3"/>
  </p:sldMasterIdLst>
  <p:notesMasterIdLst>
    <p:notesMasterId r:id="rId42"/>
  </p:notesMasterIdLst>
  <p:handoutMasterIdLst>
    <p:handoutMasterId r:id="rId43"/>
  </p:handoutMasterIdLst>
  <p:sldIdLst>
    <p:sldId id="414" r:id="rId4"/>
    <p:sldId id="524" r:id="rId5"/>
    <p:sldId id="525" r:id="rId6"/>
    <p:sldId id="527" r:id="rId7"/>
    <p:sldId id="729" r:id="rId8"/>
    <p:sldId id="529" r:id="rId9"/>
    <p:sldId id="531" r:id="rId10"/>
    <p:sldId id="718" r:id="rId11"/>
    <p:sldId id="712" r:id="rId12"/>
    <p:sldId id="530" r:id="rId13"/>
    <p:sldId id="716" r:id="rId14"/>
    <p:sldId id="728" r:id="rId15"/>
    <p:sldId id="714" r:id="rId16"/>
    <p:sldId id="719" r:id="rId17"/>
    <p:sldId id="730" r:id="rId18"/>
    <p:sldId id="731" r:id="rId19"/>
    <p:sldId id="533" r:id="rId20"/>
    <p:sldId id="721" r:id="rId21"/>
    <p:sldId id="534" r:id="rId22"/>
    <p:sldId id="690" r:id="rId23"/>
    <p:sldId id="723" r:id="rId24"/>
    <p:sldId id="692" r:id="rId25"/>
    <p:sldId id="693" r:id="rId26"/>
    <p:sldId id="697" r:id="rId27"/>
    <p:sldId id="698" r:id="rId28"/>
    <p:sldId id="701" r:id="rId29"/>
    <p:sldId id="702" r:id="rId30"/>
    <p:sldId id="703" r:id="rId31"/>
    <p:sldId id="704" r:id="rId32"/>
    <p:sldId id="705" r:id="rId33"/>
    <p:sldId id="706" r:id="rId34"/>
    <p:sldId id="709" r:id="rId35"/>
    <p:sldId id="661" r:id="rId36"/>
    <p:sldId id="724" r:id="rId37"/>
    <p:sldId id="725" r:id="rId38"/>
    <p:sldId id="726" r:id="rId39"/>
    <p:sldId id="727" r:id="rId40"/>
    <p:sldId id="497" r:id="rId41"/>
  </p:sldIdLst>
  <p:sldSz cx="9144000" cy="6858000" type="screen4x3"/>
  <p:notesSz cx="6797675" cy="9926638"/>
  <p:defaultTextStyle>
    <a:defPPr>
      <a:defRPr lang="pt-B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1">
          <p15:clr>
            <a:srgbClr val="A4A3A4"/>
          </p15:clr>
        </p15:guide>
        <p15:guide id="2" pos="3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bela Ornelas Pereira" initials="IOP" lastIdx="12" clrIdx="0">
    <p:extLst>
      <p:ext uri="{19B8F6BF-5375-455C-9EA6-DF929625EA0E}">
        <p15:presenceInfo xmlns:p15="http://schemas.microsoft.com/office/powerpoint/2012/main" userId="S-1-5-21-402789565-890972940-475923621-18008" providerId="AD"/>
      </p:ext>
    </p:extLst>
  </p:cmAuthor>
  <p:cmAuthor id="2" name="Filipe de Barros Perini - Assistência e Tratamento" initials="FdBP-AeT" lastIdx="4" clrIdx="1">
    <p:extLst>
      <p:ext uri="{19B8F6BF-5375-455C-9EA6-DF929625EA0E}">
        <p15:presenceInfo xmlns:p15="http://schemas.microsoft.com/office/powerpoint/2012/main" userId="S-1-5-21-402789565-890972940-475923621-167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7DFF"/>
    <a:srgbClr val="EE606A"/>
    <a:srgbClr val="5682DA"/>
    <a:srgbClr val="F99D1C"/>
    <a:srgbClr val="9999FF"/>
    <a:srgbClr val="94D600"/>
    <a:srgbClr val="376092"/>
    <a:srgbClr val="C3DCF3"/>
    <a:srgbClr val="80B6E6"/>
    <a:srgbClr val="E5F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552" autoAdjust="0"/>
    <p:restoredTop sz="86754" autoAdjust="0"/>
  </p:normalViewPr>
  <p:slideViewPr>
    <p:cSldViewPr snapToObjects="1" showGuides="1">
      <p:cViewPr varScale="1">
        <p:scale>
          <a:sx n="115" d="100"/>
          <a:sy n="115" d="100"/>
        </p:scale>
        <p:origin x="1116" y="102"/>
      </p:cViewPr>
      <p:guideLst>
        <p:guide orient="horz" pos="751"/>
        <p:guide pos="3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a%20Roberta\aids\clinico\2018\Bancos\Prep\Monitoramento_prep_julho_mvm_iop%20(Recuperado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a%20Roberta\aids\clinico\2018\Bancos\PrEP\Monitoramento_prep_julho_mvm_iop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Ana%20Roberta\aids\clinico\2018\Bancos\PrEP\Monitoramento_prep_julho_mvm_iop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ids.gov.br\unidades2018\Monitoramento%20e%20Avalia&#231;&#227;o\TECNICOS\PrEP\Bancos%20&amp;%20An&#225;lises\7%20Julho\Monitoramento_prep_julho_mvm_iop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P\Monitoramento_prep_julho_mvm_iop2_complet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EP\Monitoramento_prep_julho_mvm_iop2_completo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sad104\unidades2018\Monitoramento%20e%20Avalia&#231;&#227;o\TECNICOS\PrEP\Bancos%20&amp;%20An&#225;lises\7%20Julho\Monitoramento_prep_julho_mvm_iop2_complet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'Perfil Usuários'!$J$5</c:f>
              <c:strCache>
                <c:ptCount val="1"/>
                <c:pt idx="0">
                  <c:v>Quantidade usuários </c:v>
                </c:pt>
              </c:strCache>
            </c:strRef>
          </c:tx>
          <c:spPr>
            <a:solidFill>
              <a:srgbClr val="A74FFF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107-43BD-983C-07F6BFA08357}"/>
              </c:ext>
            </c:extLst>
          </c:dPt>
          <c:dPt>
            <c:idx val="2"/>
            <c:invertIfNegative val="0"/>
            <c:bubble3D val="0"/>
            <c:spPr>
              <a:solidFill>
                <a:srgbClr val="FF006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107-43BD-983C-07F6BFA083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107-43BD-983C-07F6BFA08357}"/>
              </c:ext>
            </c:extLst>
          </c:dPt>
          <c:dPt>
            <c:idx val="4"/>
            <c:invertIfNegative val="0"/>
            <c:bubble3D val="0"/>
            <c:spPr>
              <a:solidFill>
                <a:srgbClr val="FF99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107-43BD-983C-07F6BFA08357}"/>
              </c:ext>
            </c:extLst>
          </c:dPt>
          <c:dPt>
            <c:idx val="5"/>
            <c:invertIfNegative val="0"/>
            <c:bubble3D val="0"/>
            <c:spPr>
              <a:solidFill>
                <a:srgbClr val="2CBEB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107-43BD-983C-07F6BFA08357}"/>
              </c:ext>
            </c:extLst>
          </c:dPt>
          <c:dLbls>
            <c:dLbl>
              <c:idx val="1"/>
              <c:layout>
                <c:manualLayout>
                  <c:x val="-2.35465236199906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773261809995314E-2"/>
                  <c:y val="-1.4109543384068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Usuários'!$I$6:$I$11</c:f>
              <c:strCache>
                <c:ptCount val="6"/>
                <c:pt idx="0">
                  <c:v>Gays e outros HSH</c:v>
                </c:pt>
                <c:pt idx="1">
                  <c:v>Travesti</c:v>
                </c:pt>
                <c:pt idx="2">
                  <c:v>Mulher Trans</c:v>
                </c:pt>
                <c:pt idx="3">
                  <c:v>Homem Trans</c:v>
                </c:pt>
                <c:pt idx="4">
                  <c:v>Mulher cis</c:v>
                </c:pt>
                <c:pt idx="5">
                  <c:v>Homem cis hetero</c:v>
                </c:pt>
              </c:strCache>
            </c:strRef>
          </c:cat>
          <c:val>
            <c:numRef>
              <c:f>'Perfil Usuários'!$J$6:$J$11</c:f>
              <c:numCache>
                <c:formatCode>###0</c:formatCode>
                <c:ptCount val="6"/>
                <c:pt idx="0">
                  <c:v>2715</c:v>
                </c:pt>
                <c:pt idx="1">
                  <c:v>12</c:v>
                </c:pt>
                <c:pt idx="2">
                  <c:v>62</c:v>
                </c:pt>
                <c:pt idx="3">
                  <c:v>10</c:v>
                </c:pt>
                <c:pt idx="4">
                  <c:v>350</c:v>
                </c:pt>
                <c:pt idx="5">
                  <c:v>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107-43BD-983C-07F6BFA08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-27"/>
        <c:axId val="188833328"/>
        <c:axId val="188833888"/>
      </c:barChart>
      <c:lineChart>
        <c:grouping val="standard"/>
        <c:varyColors val="0"/>
        <c:ser>
          <c:idx val="1"/>
          <c:order val="1"/>
          <c:tx>
            <c:strRef>
              <c:f>'Perfil Usuários'!$K$5</c:f>
              <c:strCache>
                <c:ptCount val="1"/>
                <c:pt idx="0">
                  <c:v>%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659302197845493E-4"/>
                  <c:y val="-2.7171425397178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5107-43BD-983C-07F6BFA08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086818615872967E-2"/>
                  <c:y val="-4.20362729899601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107-43BD-983C-07F6BFA08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642831622145249E-2"/>
                  <c:y val="-2.43550106360753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107-43BD-983C-07F6BFA0835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Usuários'!$I$6:$I$11</c:f>
              <c:strCache>
                <c:ptCount val="6"/>
                <c:pt idx="0">
                  <c:v>Gays e outros HSH</c:v>
                </c:pt>
                <c:pt idx="1">
                  <c:v>Travesti</c:v>
                </c:pt>
                <c:pt idx="2">
                  <c:v>Mulher Trans</c:v>
                </c:pt>
                <c:pt idx="3">
                  <c:v>Homem Trans</c:v>
                </c:pt>
                <c:pt idx="4">
                  <c:v>Mulher cis</c:v>
                </c:pt>
                <c:pt idx="5">
                  <c:v>Homem cis hetero</c:v>
                </c:pt>
              </c:strCache>
            </c:strRef>
          </c:cat>
          <c:val>
            <c:numRef>
              <c:f>'Perfil Usuários'!$K$6:$K$11</c:f>
              <c:numCache>
                <c:formatCode>0.0%</c:formatCode>
                <c:ptCount val="6"/>
                <c:pt idx="0">
                  <c:v>0.8018310691080921</c:v>
                </c:pt>
                <c:pt idx="1">
                  <c:v>3.5440047253396337E-3</c:v>
                </c:pt>
                <c:pt idx="2">
                  <c:v>1.831069108092144E-2</c:v>
                </c:pt>
                <c:pt idx="3">
                  <c:v>2.9533372711163615E-3</c:v>
                </c:pt>
                <c:pt idx="4">
                  <c:v>0.10336680448907265</c:v>
                </c:pt>
                <c:pt idx="5">
                  <c:v>6.9994093325457765E-2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F-5107-43BD-983C-07F6BFA08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8833328"/>
        <c:axId val="188833888"/>
      </c:lineChart>
      <c:catAx>
        <c:axId val="18883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833888"/>
        <c:crosses val="autoZero"/>
        <c:auto val="1"/>
        <c:lblAlgn val="ctr"/>
        <c:lblOffset val="100"/>
        <c:noMultiLvlLbl val="0"/>
      </c:catAx>
      <c:valAx>
        <c:axId val="188833888"/>
        <c:scaling>
          <c:orientation val="minMax"/>
        </c:scaling>
        <c:delete val="1"/>
        <c:axPos val="l"/>
        <c:numFmt formatCode="###0" sourceLinked="1"/>
        <c:majorTickMark val="none"/>
        <c:minorTickMark val="none"/>
        <c:tickLblPos val="nextTo"/>
        <c:crossAx val="18883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B469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D6960CE-37F0-4992-A87C-C2F6468A91C2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DB9E15AB-DB1D-427C-B09E-92A405CB715C}" type="CELLRANGE">
                      <a:rPr lang="pt-BR"/>
                      <a:pPr/>
                      <a:t>[CELLRANGE]</a:t>
                    </a:fld>
                    <a:endParaRPr lang="pt-BR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endParaRPr lang="en-US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1149654044850841E-16"/>
                  <c:y val="3.936784801688701E-2"/>
                </c:manualLayout>
              </c:layout>
              <c:tx>
                <c:rich>
                  <a:bodyPr/>
                  <a:lstStyle/>
                  <a:p>
                    <a:fld id="{58BE72AC-2BA5-479A-AEBC-8A784FE44B74}" type="CELLRANGE">
                      <a:rPr lang="en-US"/>
                      <a:pPr/>
                      <a:t>[CELLRANGE]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'Eventos adversos'!$D$36:$H$36</c:f>
              <c:strCache>
                <c:ptCount val="5"/>
                <c:pt idx="0">
                  <c:v>EA nos primeiros 30 dias</c:v>
                </c:pt>
                <c:pt idx="2">
                  <c:v>EA persistente no retorno de 30 dias</c:v>
                </c:pt>
                <c:pt idx="4">
                  <c:v>EA persistente* na 1ª consulta de acomp clinico</c:v>
                </c:pt>
              </c:strCache>
            </c:strRef>
          </c:cat>
          <c:val>
            <c:numRef>
              <c:f>'Eventos adversos'!$D$37:$H$37</c:f>
              <c:numCache>
                <c:formatCode>General</c:formatCode>
                <c:ptCount val="5"/>
                <c:pt idx="0" formatCode="0.00">
                  <c:v>42.215815485996707</c:v>
                </c:pt>
                <c:pt idx="2">
                  <c:v>9.2254098292661482</c:v>
                </c:pt>
                <c:pt idx="4">
                  <c:v>1.8923917598494662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'Eventos adversos'!$D$33:$H$33</c15:f>
                <c15:dlblRangeCache>
                  <c:ptCount val="5"/>
                  <c:pt idx="0">
                    <c:v>42,2%</c:v>
                  </c:pt>
                  <c:pt idx="2">
                    <c:v>21,9%</c:v>
                  </c:pt>
                  <c:pt idx="4">
                    <c:v>20,5%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7"/>
        <c:axId val="189975200"/>
        <c:axId val="189151664"/>
      </c:barChart>
      <c:catAx>
        <c:axId val="18997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51664"/>
        <c:crosses val="autoZero"/>
        <c:auto val="1"/>
        <c:lblAlgn val="ctr"/>
        <c:lblOffset val="100"/>
        <c:noMultiLvlLbl val="0"/>
      </c:catAx>
      <c:valAx>
        <c:axId val="189151664"/>
        <c:scaling>
          <c:orientation val="minMax"/>
          <c:max val="60"/>
        </c:scaling>
        <c:delete val="1"/>
        <c:axPos val="l"/>
        <c:numFmt formatCode="0.00" sourceLinked="1"/>
        <c:majorTickMark val="none"/>
        <c:minorTickMark val="none"/>
        <c:tickLblPos val="nextTo"/>
        <c:crossAx val="18997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'Uso_preservativos base'!$K$5</c:f>
              <c:strCache>
                <c:ptCount val="1"/>
                <c:pt idx="0">
                  <c:v>Nenhuma vez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base'!$J$6:$J$10</c:f>
              <c:strCache>
                <c:ptCount val="5"/>
                <c:pt idx="0">
                  <c:v>18-24</c:v>
                </c:pt>
                <c:pt idx="1">
                  <c:v>25-29</c:v>
                </c:pt>
                <c:pt idx="2">
                  <c:v>30-39</c:v>
                </c:pt>
                <c:pt idx="3">
                  <c:v>40-49</c:v>
                </c:pt>
                <c:pt idx="4">
                  <c:v>50+</c:v>
                </c:pt>
              </c:strCache>
            </c:strRef>
          </c:cat>
          <c:val>
            <c:numRef>
              <c:f>'Uso_preservativos base'!$K$6:$K$10</c:f>
              <c:numCache>
                <c:formatCode>0%</c:formatCode>
                <c:ptCount val="5"/>
                <c:pt idx="0">
                  <c:v>5.921052631578947E-2</c:v>
                </c:pt>
                <c:pt idx="1">
                  <c:v>5.9920106524633823E-2</c:v>
                </c:pt>
                <c:pt idx="2">
                  <c:v>8.5498742665549035E-2</c:v>
                </c:pt>
                <c:pt idx="3">
                  <c:v>0.12814645308924486</c:v>
                </c:pt>
                <c:pt idx="4">
                  <c:v>0.17801047120418848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2E7-4C0E-A54B-730222BB1D9C}"/>
            </c:ext>
          </c:extLst>
        </c:ser>
        <c:ser>
          <c:idx val="1"/>
          <c:order val="1"/>
          <c:tx>
            <c:strRef>
              <c:f>'Uso_preservativos base'!$L$5</c:f>
              <c:strCache>
                <c:ptCount val="1"/>
                <c:pt idx="0">
                  <c:v>Menos da metade das vezes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base'!$J$6:$J$10</c:f>
              <c:strCache>
                <c:ptCount val="5"/>
                <c:pt idx="0">
                  <c:v>18-24</c:v>
                </c:pt>
                <c:pt idx="1">
                  <c:v>25-29</c:v>
                </c:pt>
                <c:pt idx="2">
                  <c:v>30-39</c:v>
                </c:pt>
                <c:pt idx="3">
                  <c:v>40-49</c:v>
                </c:pt>
                <c:pt idx="4">
                  <c:v>50+</c:v>
                </c:pt>
              </c:strCache>
            </c:strRef>
          </c:cat>
          <c:val>
            <c:numRef>
              <c:f>'Uso_preservativos base'!$L$6:$L$10</c:f>
              <c:numCache>
                <c:formatCode>0%</c:formatCode>
                <c:ptCount val="5"/>
                <c:pt idx="0">
                  <c:v>0.14309210526315788</c:v>
                </c:pt>
                <c:pt idx="1">
                  <c:v>0.15712383488681758</c:v>
                </c:pt>
                <c:pt idx="2">
                  <c:v>0.14249790444258173</c:v>
                </c:pt>
                <c:pt idx="3">
                  <c:v>0.14187643020594964</c:v>
                </c:pt>
                <c:pt idx="4">
                  <c:v>0.13612565445026178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2E7-4C0E-A54B-730222BB1D9C}"/>
            </c:ext>
          </c:extLst>
        </c:ser>
        <c:ser>
          <c:idx val="2"/>
          <c:order val="2"/>
          <c:tx>
            <c:strRef>
              <c:f>'Uso_preservativos base'!$M$5</c:f>
              <c:strCache>
                <c:ptCount val="1"/>
                <c:pt idx="0">
                  <c:v>Metade das vezes</c:v>
                </c:pt>
              </c:strCache>
            </c:strRef>
          </c:tx>
          <c:spPr>
            <a:solidFill>
              <a:srgbClr val="B46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base'!$J$6:$J$10</c:f>
              <c:strCache>
                <c:ptCount val="5"/>
                <c:pt idx="0">
                  <c:v>18-24</c:v>
                </c:pt>
                <c:pt idx="1">
                  <c:v>25-29</c:v>
                </c:pt>
                <c:pt idx="2">
                  <c:v>30-39</c:v>
                </c:pt>
                <c:pt idx="3">
                  <c:v>40-49</c:v>
                </c:pt>
                <c:pt idx="4">
                  <c:v>50+</c:v>
                </c:pt>
              </c:strCache>
            </c:strRef>
          </c:cat>
          <c:val>
            <c:numRef>
              <c:f>'Uso_preservativos base'!$M$6:$M$10</c:f>
              <c:numCache>
                <c:formatCode>0%</c:formatCode>
                <c:ptCount val="5"/>
                <c:pt idx="0">
                  <c:v>8.5526315789473686E-2</c:v>
                </c:pt>
                <c:pt idx="1">
                  <c:v>0.11185086551264981</c:v>
                </c:pt>
                <c:pt idx="2">
                  <c:v>0.11399832355406538</c:v>
                </c:pt>
                <c:pt idx="3">
                  <c:v>0.10526315789473684</c:v>
                </c:pt>
                <c:pt idx="4">
                  <c:v>7.3298429319371722E-2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2E7-4C0E-A54B-730222BB1D9C}"/>
            </c:ext>
          </c:extLst>
        </c:ser>
        <c:ser>
          <c:idx val="3"/>
          <c:order val="3"/>
          <c:tx>
            <c:strRef>
              <c:f>'Uso_preservativos base'!$N$5</c:f>
              <c:strCache>
                <c:ptCount val="1"/>
                <c:pt idx="0">
                  <c:v>Mais da metade das vezes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base'!$J$6:$J$10</c:f>
              <c:strCache>
                <c:ptCount val="5"/>
                <c:pt idx="0">
                  <c:v>18-24</c:v>
                </c:pt>
                <c:pt idx="1">
                  <c:v>25-29</c:v>
                </c:pt>
                <c:pt idx="2">
                  <c:v>30-39</c:v>
                </c:pt>
                <c:pt idx="3">
                  <c:v>40-49</c:v>
                </c:pt>
                <c:pt idx="4">
                  <c:v>50+</c:v>
                </c:pt>
              </c:strCache>
            </c:strRef>
          </c:cat>
          <c:val>
            <c:numRef>
              <c:f>'Uso_preservativos base'!$N$6:$N$10</c:f>
              <c:numCache>
                <c:formatCode>0%</c:formatCode>
                <c:ptCount val="5"/>
                <c:pt idx="0">
                  <c:v>0.46052631578947367</c:v>
                </c:pt>
                <c:pt idx="1">
                  <c:v>0.39946737683089212</c:v>
                </c:pt>
                <c:pt idx="2">
                  <c:v>0.39480301760268233</c:v>
                </c:pt>
                <c:pt idx="3">
                  <c:v>0.37757437070938216</c:v>
                </c:pt>
                <c:pt idx="4">
                  <c:v>0.36649214659685864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E7-4C0E-A54B-730222BB1D9C}"/>
            </c:ext>
          </c:extLst>
        </c:ser>
        <c:ser>
          <c:idx val="4"/>
          <c:order val="4"/>
          <c:tx>
            <c:strRef>
              <c:f>'Uso_preservativos base'!$O$5</c:f>
              <c:strCache>
                <c:ptCount val="1"/>
                <c:pt idx="0">
                  <c:v>Todas as vezes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base'!$J$6:$J$10</c:f>
              <c:strCache>
                <c:ptCount val="5"/>
                <c:pt idx="0">
                  <c:v>18-24</c:v>
                </c:pt>
                <c:pt idx="1">
                  <c:v>25-29</c:v>
                </c:pt>
                <c:pt idx="2">
                  <c:v>30-39</c:v>
                </c:pt>
                <c:pt idx="3">
                  <c:v>40-49</c:v>
                </c:pt>
                <c:pt idx="4">
                  <c:v>50+</c:v>
                </c:pt>
              </c:strCache>
            </c:strRef>
          </c:cat>
          <c:val>
            <c:numRef>
              <c:f>'Uso_preservativos base'!$O$6:$O$10</c:f>
              <c:numCache>
                <c:formatCode>0%</c:formatCode>
                <c:ptCount val="5"/>
                <c:pt idx="0">
                  <c:v>0.25164473684210525</c:v>
                </c:pt>
                <c:pt idx="1">
                  <c:v>0.27163781624500666</c:v>
                </c:pt>
                <c:pt idx="2">
                  <c:v>0.26320201173512153</c:v>
                </c:pt>
                <c:pt idx="3">
                  <c:v>0.24713958810068651</c:v>
                </c:pt>
                <c:pt idx="4">
                  <c:v>0.24607329842931938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2E7-4C0E-A54B-730222BB1D9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189156144"/>
        <c:axId val="189156704"/>
      </c:barChart>
      <c:catAx>
        <c:axId val="18915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56704"/>
        <c:crosses val="autoZero"/>
        <c:auto val="1"/>
        <c:lblAlgn val="ctr"/>
        <c:lblOffset val="100"/>
        <c:noMultiLvlLbl val="0"/>
      </c:catAx>
      <c:valAx>
        <c:axId val="18915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5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'Uso_preservativos base'!$K$24</c:f>
              <c:strCache>
                <c:ptCount val="1"/>
                <c:pt idx="0">
                  <c:v>Nenhuma vez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13-4CBD-8DD2-A0BF1DC4E961}"/>
              </c:ext>
            </c:extLst>
          </c:dPt>
          <c:dPt>
            <c:idx val="1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13-4CBD-8DD2-A0BF1DC4E961}"/>
              </c:ext>
            </c:extLst>
          </c:dPt>
          <c:dPt>
            <c:idx val="2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F13-4CBD-8DD2-A0BF1DC4E961}"/>
              </c:ext>
            </c:extLst>
          </c:dPt>
          <c:dPt>
            <c:idx val="3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F13-4CBD-8DD2-A0BF1DC4E961}"/>
              </c:ext>
            </c:extLst>
          </c:dPt>
          <c:dPt>
            <c:idx val="4"/>
            <c:invertIfNegative val="0"/>
            <c:bubble3D val="0"/>
            <c:spPr>
              <a:solidFill>
                <a:srgbClr val="FF66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F13-4CBD-8DD2-A0BF1DC4E96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base'!$J$25:$J$29</c:f>
              <c:strCache>
                <c:ptCount val="5"/>
                <c:pt idx="0">
                  <c:v>HSH</c:v>
                </c:pt>
                <c:pt idx="1">
                  <c:v>Travesti/Mulher Trans</c:v>
                </c:pt>
                <c:pt idx="2">
                  <c:v>Homem Trans*</c:v>
                </c:pt>
                <c:pt idx="3">
                  <c:v>Mulher cis</c:v>
                </c:pt>
                <c:pt idx="4">
                  <c:v>Homem cis hetero</c:v>
                </c:pt>
              </c:strCache>
            </c:strRef>
          </c:cat>
          <c:val>
            <c:numRef>
              <c:f>'Uso_preservativos base'!$K$25:$K$29</c:f>
              <c:numCache>
                <c:formatCode>0%</c:formatCode>
                <c:ptCount val="5"/>
                <c:pt idx="0">
                  <c:v>7.3660714285714288E-2</c:v>
                </c:pt>
                <c:pt idx="1">
                  <c:v>5.4054054054054057E-2</c:v>
                </c:pt>
                <c:pt idx="2">
                  <c:v>0.22222222222222221</c:v>
                </c:pt>
                <c:pt idx="3">
                  <c:v>0.13364055299539171</c:v>
                </c:pt>
                <c:pt idx="4">
                  <c:v>0.19711538461538461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4F13-4CBD-8DD2-A0BF1DC4E961}"/>
            </c:ext>
          </c:extLst>
        </c:ser>
        <c:ser>
          <c:idx val="1"/>
          <c:order val="1"/>
          <c:tx>
            <c:strRef>
              <c:f>'Uso_preservativos base'!$L$24</c:f>
              <c:strCache>
                <c:ptCount val="1"/>
                <c:pt idx="0">
                  <c:v>Menos da metade das vezes</c:v>
                </c:pt>
              </c:strCache>
            </c:strRef>
          </c:tx>
          <c:spPr>
            <a:solidFill>
              <a:srgbClr val="B46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base'!$J$25:$J$29</c:f>
              <c:strCache>
                <c:ptCount val="5"/>
                <c:pt idx="0">
                  <c:v>HSH</c:v>
                </c:pt>
                <c:pt idx="1">
                  <c:v>Travesti/Mulher Trans</c:v>
                </c:pt>
                <c:pt idx="2">
                  <c:v>Homem Trans*</c:v>
                </c:pt>
                <c:pt idx="3">
                  <c:v>Mulher cis</c:v>
                </c:pt>
                <c:pt idx="4">
                  <c:v>Homem cis hetero</c:v>
                </c:pt>
              </c:strCache>
            </c:strRef>
          </c:cat>
          <c:val>
            <c:numRef>
              <c:f>'Uso_preservativos base'!$L$25:$L$29</c:f>
              <c:numCache>
                <c:formatCode>0%</c:formatCode>
                <c:ptCount val="5"/>
                <c:pt idx="0">
                  <c:v>0.15178571428571427</c:v>
                </c:pt>
                <c:pt idx="1">
                  <c:v>6.7567567567567571E-2</c:v>
                </c:pt>
                <c:pt idx="2">
                  <c:v>0.22222222222222221</c:v>
                </c:pt>
                <c:pt idx="3">
                  <c:v>0.10138248847926268</c:v>
                </c:pt>
                <c:pt idx="4">
                  <c:v>0.12980769230769232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F13-4CBD-8DD2-A0BF1DC4E961}"/>
            </c:ext>
          </c:extLst>
        </c:ser>
        <c:ser>
          <c:idx val="2"/>
          <c:order val="2"/>
          <c:tx>
            <c:strRef>
              <c:f>'Uso_preservativos base'!$M$24</c:f>
              <c:strCache>
                <c:ptCount val="1"/>
                <c:pt idx="0">
                  <c:v>Metade das vezes</c:v>
                </c:pt>
              </c:strCache>
            </c:strRef>
          </c:tx>
          <c:spPr>
            <a:solidFill>
              <a:srgbClr val="FF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base'!$J$25:$J$29</c:f>
              <c:strCache>
                <c:ptCount val="5"/>
                <c:pt idx="0">
                  <c:v>HSH</c:v>
                </c:pt>
                <c:pt idx="1">
                  <c:v>Travesti/Mulher Trans</c:v>
                </c:pt>
                <c:pt idx="2">
                  <c:v>Homem Trans*</c:v>
                </c:pt>
                <c:pt idx="3">
                  <c:v>Mulher cis</c:v>
                </c:pt>
                <c:pt idx="4">
                  <c:v>Homem cis hetero</c:v>
                </c:pt>
              </c:strCache>
            </c:strRef>
          </c:cat>
          <c:val>
            <c:numRef>
              <c:f>'Uso_preservativos base'!$M$25:$M$29</c:f>
              <c:numCache>
                <c:formatCode>0%</c:formatCode>
                <c:ptCount val="5"/>
                <c:pt idx="0">
                  <c:v>0.10900297619047619</c:v>
                </c:pt>
                <c:pt idx="1">
                  <c:v>9.45945945945946E-2</c:v>
                </c:pt>
                <c:pt idx="2">
                  <c:v>0.22222222222222221</c:v>
                </c:pt>
                <c:pt idx="3">
                  <c:v>5.5299539170506916E-2</c:v>
                </c:pt>
                <c:pt idx="4">
                  <c:v>0.10576923076923077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4F13-4CBD-8DD2-A0BF1DC4E961}"/>
            </c:ext>
          </c:extLst>
        </c:ser>
        <c:ser>
          <c:idx val="3"/>
          <c:order val="3"/>
          <c:tx>
            <c:strRef>
              <c:f>'Uso_preservativos base'!$N$24</c:f>
              <c:strCache>
                <c:ptCount val="1"/>
                <c:pt idx="0">
                  <c:v>Mais da metade das vezes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base'!$J$25:$J$29</c:f>
              <c:strCache>
                <c:ptCount val="5"/>
                <c:pt idx="0">
                  <c:v>HSH</c:v>
                </c:pt>
                <c:pt idx="1">
                  <c:v>Travesti/Mulher Trans</c:v>
                </c:pt>
                <c:pt idx="2">
                  <c:v>Homem Trans*</c:v>
                </c:pt>
                <c:pt idx="3">
                  <c:v>Mulher cis</c:v>
                </c:pt>
                <c:pt idx="4">
                  <c:v>Homem cis hetero</c:v>
                </c:pt>
              </c:strCache>
            </c:strRef>
          </c:cat>
          <c:val>
            <c:numRef>
              <c:f>'Uso_preservativos base'!$N$25:$N$29</c:f>
              <c:numCache>
                <c:formatCode>0%</c:formatCode>
                <c:ptCount val="5"/>
                <c:pt idx="0">
                  <c:v>0.4330357142857143</c:v>
                </c:pt>
                <c:pt idx="1">
                  <c:v>0.35135135135135137</c:v>
                </c:pt>
                <c:pt idx="2">
                  <c:v>0.1111111111111111</c:v>
                </c:pt>
                <c:pt idx="3">
                  <c:v>0.22580645161290322</c:v>
                </c:pt>
                <c:pt idx="4">
                  <c:v>0.25480769230769229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4F13-4CBD-8DD2-A0BF1DC4E961}"/>
            </c:ext>
          </c:extLst>
        </c:ser>
        <c:ser>
          <c:idx val="4"/>
          <c:order val="4"/>
          <c:tx>
            <c:strRef>
              <c:f>'Uso_preservativos base'!$O$24</c:f>
              <c:strCache>
                <c:ptCount val="1"/>
                <c:pt idx="0">
                  <c:v>Todas as vezes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'Uso_preservativos base'!$J$25:$J$29</c:f>
              <c:strCache>
                <c:ptCount val="5"/>
                <c:pt idx="0">
                  <c:v>HSH</c:v>
                </c:pt>
                <c:pt idx="1">
                  <c:v>Travesti/Mulher Trans</c:v>
                </c:pt>
                <c:pt idx="2">
                  <c:v>Homem Trans*</c:v>
                </c:pt>
                <c:pt idx="3">
                  <c:v>Mulher cis</c:v>
                </c:pt>
                <c:pt idx="4">
                  <c:v>Homem cis hetero</c:v>
                </c:pt>
              </c:strCache>
            </c:strRef>
          </c:cat>
          <c:val>
            <c:numRef>
              <c:f>'Uso_preservativos base'!$O$25:$O$29</c:f>
              <c:numCache>
                <c:formatCode>0%</c:formatCode>
                <c:ptCount val="5"/>
                <c:pt idx="0">
                  <c:v>0.23251488095238096</c:v>
                </c:pt>
                <c:pt idx="1">
                  <c:v>0.43243243243243246</c:v>
                </c:pt>
                <c:pt idx="2">
                  <c:v>0.22222222222222221</c:v>
                </c:pt>
                <c:pt idx="3">
                  <c:v>0.4838709677419355</c:v>
                </c:pt>
                <c:pt idx="4">
                  <c:v>0.3125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4F13-4CBD-8DD2-A0BF1DC4E96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100"/>
        <c:axId val="189161184"/>
        <c:axId val="189161744"/>
      </c:barChart>
      <c:catAx>
        <c:axId val="189161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61744"/>
        <c:crosses val="autoZero"/>
        <c:auto val="1"/>
        <c:lblAlgn val="ctr"/>
        <c:lblOffset val="100"/>
        <c:noMultiLvlLbl val="0"/>
      </c:catAx>
      <c:valAx>
        <c:axId val="1891617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161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FDAD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D0-4259-9B72-9956E929E988}"/>
              </c:ext>
            </c:extLst>
          </c:dPt>
          <c:dPt>
            <c:idx val="1"/>
            <c:bubble3D val="0"/>
            <c:spPr>
              <a:solidFill>
                <a:srgbClr val="B469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2D0-4259-9B72-9956E929E98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2D0-4259-9B72-9956E929E988}"/>
              </c:ext>
            </c:extLst>
          </c:dPt>
          <c:dPt>
            <c:idx val="3"/>
            <c:bubble3D val="0"/>
            <c:spPr>
              <a:solidFill>
                <a:srgbClr val="FF99A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2D0-4259-9B72-9956E929E9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Parcerias_basal!$B$49:$B$52</c:f>
              <c:strCache>
                <c:ptCount val="4"/>
                <c:pt idx="0">
                  <c:v>Um parceiro(a)</c:v>
                </c:pt>
                <c:pt idx="1">
                  <c:v>2 a 5 parceiros(as)</c:v>
                </c:pt>
                <c:pt idx="2">
                  <c:v>6 a 10 parceiros(as)</c:v>
                </c:pt>
                <c:pt idx="3">
                  <c:v>Mais de 10 parceiros</c:v>
                </c:pt>
              </c:strCache>
            </c:strRef>
          </c:cat>
          <c:val>
            <c:numRef>
              <c:f>Parcerias_basal!$C$49:$C$52</c:f>
              <c:numCache>
                <c:formatCode>0%</c:formatCode>
                <c:ptCount val="4"/>
                <c:pt idx="0">
                  <c:v>0.31949954226426608</c:v>
                </c:pt>
                <c:pt idx="1">
                  <c:v>0.26853829722306988</c:v>
                </c:pt>
                <c:pt idx="2">
                  <c:v>0.15410436374732989</c:v>
                </c:pt>
                <c:pt idx="3">
                  <c:v>0.25785779676533416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2D0-4259-9B72-9956E929E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'Perfil Usuários - TransTrav'!$P$62</c:f>
              <c:strCache>
                <c:ptCount val="1"/>
                <c:pt idx="0">
                  <c:v>0 a 7 anos</c:v>
                </c:pt>
              </c:strCache>
            </c:strRef>
          </c:tx>
          <c:spPr>
            <a:solidFill>
              <a:srgbClr val="2CBE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Usuários - TransTrav'!$O$63:$O$67</c:f>
              <c:strCache>
                <c:ptCount val="5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Travesti/Mulher Trans</c:v>
                </c:pt>
                <c:pt idx="4">
                  <c:v>Gays e outros HSH</c:v>
                </c:pt>
              </c:strCache>
            </c:strRef>
          </c:cat>
          <c:val>
            <c:numRef>
              <c:f>'Perfil Usuários - TransTrav'!$P$63:$P$67</c:f>
              <c:numCache>
                <c:formatCode>0%</c:formatCode>
                <c:ptCount val="5"/>
                <c:pt idx="0">
                  <c:v>0.21518987341772153</c:v>
                </c:pt>
                <c:pt idx="1">
                  <c:v>0.15142857142857144</c:v>
                </c:pt>
                <c:pt idx="2">
                  <c:v>0.1</c:v>
                </c:pt>
                <c:pt idx="3">
                  <c:v>0.14864864864864866</c:v>
                </c:pt>
                <c:pt idx="4">
                  <c:v>8.4714548802946599E-3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FC-4913-B89B-694F6BD15DC4}"/>
            </c:ext>
          </c:extLst>
        </c:ser>
        <c:ser>
          <c:idx val="1"/>
          <c:order val="1"/>
          <c:tx>
            <c:strRef>
              <c:f>'Perfil Usuários - TransTrav'!$Q$62</c:f>
              <c:strCache>
                <c:ptCount val="1"/>
                <c:pt idx="0">
                  <c:v>8 a 11 anos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Usuários - TransTrav'!$O$63:$O$67</c:f>
              <c:strCache>
                <c:ptCount val="5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Travesti/Mulher Trans</c:v>
                </c:pt>
                <c:pt idx="4">
                  <c:v>Gays e outros HSH</c:v>
                </c:pt>
              </c:strCache>
            </c:strRef>
          </c:cat>
          <c:val>
            <c:numRef>
              <c:f>'Perfil Usuários - TransTrav'!$Q$63:$Q$67</c:f>
              <c:numCache>
                <c:formatCode>0%</c:formatCode>
                <c:ptCount val="5"/>
                <c:pt idx="0">
                  <c:v>0.27848101265822783</c:v>
                </c:pt>
                <c:pt idx="1">
                  <c:v>0.43428571428571427</c:v>
                </c:pt>
                <c:pt idx="2">
                  <c:v>0.5</c:v>
                </c:pt>
                <c:pt idx="3">
                  <c:v>0.41891891891891891</c:v>
                </c:pt>
                <c:pt idx="4">
                  <c:v>0.15248618784530388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FC-4913-B89B-694F6BD15DC4}"/>
            </c:ext>
          </c:extLst>
        </c:ser>
        <c:ser>
          <c:idx val="2"/>
          <c:order val="2"/>
          <c:tx>
            <c:strRef>
              <c:f>'Perfil Usuários - TransTrav'!$R$62</c:f>
              <c:strCache>
                <c:ptCount val="1"/>
                <c:pt idx="0">
                  <c:v>12 anos ou mais</c:v>
                </c:pt>
              </c:strCache>
            </c:strRef>
          </c:tx>
          <c:spPr>
            <a:solidFill>
              <a:srgbClr val="BE7D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'Perfil Usuários - TransTrav'!$O$63:$O$67</c:f>
              <c:strCache>
                <c:ptCount val="5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Travesti/Mulher Trans</c:v>
                </c:pt>
                <c:pt idx="4">
                  <c:v>Gays e outros HSH</c:v>
                </c:pt>
              </c:strCache>
            </c:strRef>
          </c:cat>
          <c:val>
            <c:numRef>
              <c:f>'Perfil Usuários - TransTrav'!$R$63:$R$67</c:f>
              <c:numCache>
                <c:formatCode>0%</c:formatCode>
                <c:ptCount val="5"/>
                <c:pt idx="0">
                  <c:v>0.50632911392405067</c:v>
                </c:pt>
                <c:pt idx="1">
                  <c:v>0.41428571428571431</c:v>
                </c:pt>
                <c:pt idx="2">
                  <c:v>0.4</c:v>
                </c:pt>
                <c:pt idx="3">
                  <c:v>0.43243243243243246</c:v>
                </c:pt>
                <c:pt idx="4">
                  <c:v>0.83904235727440146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DFC-4913-B89B-694F6BD15D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88837248"/>
        <c:axId val="188837808"/>
      </c:barChart>
      <c:catAx>
        <c:axId val="18883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837808"/>
        <c:crosses val="autoZero"/>
        <c:auto val="1"/>
        <c:lblAlgn val="ctr"/>
        <c:lblOffset val="100"/>
        <c:noMultiLvlLbl val="0"/>
      </c:catAx>
      <c:valAx>
        <c:axId val="188837808"/>
        <c:scaling>
          <c:orientation val="minMax"/>
          <c:max val="1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8837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C1-401C-AA2A-41D18BD0D110}"/>
              </c:ext>
            </c:extLst>
          </c:dPt>
          <c:dPt>
            <c:idx val="1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C1-401C-AA2A-41D18BD0D110}"/>
              </c:ext>
            </c:extLst>
          </c:dPt>
          <c:dPt>
            <c:idx val="3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8C1-401C-AA2A-41D18BD0D110}"/>
              </c:ext>
            </c:extLst>
          </c:dPt>
          <c:dPt>
            <c:idx val="4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8C1-401C-AA2A-41D18BD0D110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8C1-401C-AA2A-41D18BD0D110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8C1-401C-AA2A-41D18BD0D110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8C1-401C-AA2A-41D18BD0D110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8C1-401C-AA2A-41D18BD0D110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8C1-401C-AA2A-41D18BD0D110}"/>
              </c:ext>
            </c:extLst>
          </c:dPt>
          <c:dPt>
            <c:idx val="12"/>
            <c:invertIfNegative val="0"/>
            <c:bubble3D val="0"/>
            <c:spPr>
              <a:solidFill>
                <a:srgbClr val="5FDAD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8C1-401C-AA2A-41D18BD0D110}"/>
              </c:ext>
            </c:extLst>
          </c:dPt>
          <c:dLbls>
            <c:dLbl>
              <c:idx val="1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IST_autorelatada_base!$M$36:$M$48</c:f>
              <c:strCache>
                <c:ptCount val="13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 / Mulher Trans</c:v>
                </c:pt>
                <c:pt idx="4">
                  <c:v>HSH</c:v>
                </c:pt>
                <c:pt idx="6">
                  <c:v>50+</c:v>
                </c:pt>
                <c:pt idx="7">
                  <c:v>40-49</c:v>
                </c:pt>
                <c:pt idx="8">
                  <c:v>30-39</c:v>
                </c:pt>
                <c:pt idx="9">
                  <c:v>25-29</c:v>
                </c:pt>
                <c:pt idx="10">
                  <c:v>18-24</c:v>
                </c:pt>
                <c:pt idx="12">
                  <c:v>Total</c:v>
                </c:pt>
              </c:strCache>
            </c:strRef>
          </c:cat>
          <c:val>
            <c:numRef>
              <c:f>IST_autorelatada_base!$N$36:$N$48</c:f>
              <c:numCache>
                <c:formatCode>0%</c:formatCode>
                <c:ptCount val="13"/>
                <c:pt idx="0">
                  <c:v>0.13080168776371309</c:v>
                </c:pt>
                <c:pt idx="1">
                  <c:v>0.11142857142857143</c:v>
                </c:pt>
                <c:pt idx="2">
                  <c:v>0</c:v>
                </c:pt>
                <c:pt idx="3">
                  <c:v>0.28378378378378377</c:v>
                </c:pt>
                <c:pt idx="4">
                  <c:v>0.20257826887661143</c:v>
                </c:pt>
                <c:pt idx="6">
                  <c:v>6.6326530612244902E-2</c:v>
                </c:pt>
                <c:pt idx="7">
                  <c:v>0.1447084233261339</c:v>
                </c:pt>
                <c:pt idx="8">
                  <c:v>0.17519379844961241</c:v>
                </c:pt>
                <c:pt idx="9">
                  <c:v>0.21855146124523506</c:v>
                </c:pt>
                <c:pt idx="10">
                  <c:v>0.24921135646687698</c:v>
                </c:pt>
                <c:pt idx="12" formatCode="#,#00%">
                  <c:v>0.18925302627694124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28C1-401C-AA2A-41D18BD0D1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20030128"/>
        <c:axId val="120025088"/>
      </c:barChart>
      <c:catAx>
        <c:axId val="120030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0025088"/>
        <c:crosses val="autoZero"/>
        <c:auto val="1"/>
        <c:lblAlgn val="ctr"/>
        <c:lblOffset val="100"/>
        <c:noMultiLvlLbl val="0"/>
      </c:catAx>
      <c:valAx>
        <c:axId val="120025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003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7A5-4EA4-9883-BAF28FFE2B55}"/>
              </c:ext>
            </c:extLst>
          </c:dPt>
          <c:dPt>
            <c:idx val="1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7A5-4EA4-9883-BAF28FFE2B55}"/>
              </c:ext>
            </c:extLst>
          </c:dPt>
          <c:dPt>
            <c:idx val="3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A5-4EA4-9883-BAF28FFE2B55}"/>
              </c:ext>
            </c:extLst>
          </c:dPt>
          <c:dPt>
            <c:idx val="4"/>
            <c:invertIfNegative val="0"/>
            <c:bubble3D val="0"/>
            <c:spPr>
              <a:solidFill>
                <a:srgbClr val="B469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A5-4EA4-9883-BAF28FFE2B55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7A5-4EA4-9883-BAF28FFE2B55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7A5-4EA4-9883-BAF28FFE2B55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7A5-4EA4-9883-BAF28FFE2B55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7A5-4EA4-9883-BAF28FFE2B55}"/>
              </c:ext>
            </c:extLst>
          </c:dPt>
          <c:dPt>
            <c:idx val="1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7A5-4EA4-9883-BAF28FFE2B55}"/>
              </c:ext>
            </c:extLst>
          </c:dPt>
          <c:dPt>
            <c:idx val="12"/>
            <c:invertIfNegative val="0"/>
            <c:bubble3D val="0"/>
            <c:spPr>
              <a:solidFill>
                <a:srgbClr val="5FDAD7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7A5-4EA4-9883-BAF28FFE2B55}"/>
              </c:ext>
            </c:extLst>
          </c:dPt>
          <c:dLbls>
            <c:dLbl>
              <c:idx val="1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Sífilis!$Y$28:$Y$40</c:f>
              <c:strCache>
                <c:ptCount val="13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Travestis / Mulheres Trans</c:v>
                </c:pt>
                <c:pt idx="4">
                  <c:v>HSH</c:v>
                </c:pt>
                <c:pt idx="6">
                  <c:v>50+</c:v>
                </c:pt>
                <c:pt idx="7">
                  <c:v>40-49</c:v>
                </c:pt>
                <c:pt idx="8">
                  <c:v>30-39</c:v>
                </c:pt>
                <c:pt idx="9">
                  <c:v>25-29</c:v>
                </c:pt>
                <c:pt idx="10">
                  <c:v>18-24</c:v>
                </c:pt>
                <c:pt idx="12">
                  <c:v>Total</c:v>
                </c:pt>
              </c:strCache>
            </c:strRef>
          </c:cat>
          <c:val>
            <c:numRef>
              <c:f>Sífilis!$Z$28:$Z$40</c:f>
              <c:numCache>
                <c:formatCode>0%</c:formatCode>
                <c:ptCount val="13"/>
                <c:pt idx="0">
                  <c:v>2.8571428571428571E-2</c:v>
                </c:pt>
                <c:pt idx="1">
                  <c:v>9.4786729857819912E-3</c:v>
                </c:pt>
                <c:pt idx="2">
                  <c:v>0</c:v>
                </c:pt>
                <c:pt idx="3">
                  <c:v>0.11764705882352941</c:v>
                </c:pt>
                <c:pt idx="4">
                  <c:v>6.0907395898073334E-2</c:v>
                </c:pt>
                <c:pt idx="6">
                  <c:v>3.6363636363636362E-2</c:v>
                </c:pt>
                <c:pt idx="7">
                  <c:v>7.903780068728522E-2</c:v>
                </c:pt>
                <c:pt idx="8">
                  <c:v>5.2963430012610342E-2</c:v>
                </c:pt>
                <c:pt idx="9">
                  <c:v>4.2194092827004218E-2</c:v>
                </c:pt>
                <c:pt idx="10">
                  <c:v>5.8461538461538461E-2</c:v>
                </c:pt>
                <c:pt idx="12" formatCode="#,#00%">
                  <c:v>5.4027013506753374E-2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F7A5-4EA4-9883-BAF28FFE2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189960640"/>
        <c:axId val="189961200"/>
      </c:barChart>
      <c:catAx>
        <c:axId val="189960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961200"/>
        <c:crosses val="autoZero"/>
        <c:auto val="1"/>
        <c:lblAlgn val="ctr"/>
        <c:lblOffset val="100"/>
        <c:noMultiLvlLbl val="0"/>
      </c:catAx>
      <c:valAx>
        <c:axId val="1899612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996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5FDAD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ABANDONO!$N$31:$N$35</c:f>
              <c:strCache>
                <c:ptCount val="5"/>
                <c:pt idx="0">
                  <c:v>Homem cis hetero</c:v>
                </c:pt>
                <c:pt idx="1">
                  <c:v>Mulher cis</c:v>
                </c:pt>
                <c:pt idx="2">
                  <c:v>Homem Trans*</c:v>
                </c:pt>
                <c:pt idx="3">
                  <c:v>Travestis/Mulheres Trans</c:v>
                </c:pt>
                <c:pt idx="4">
                  <c:v>Gays e outros HSH</c:v>
                </c:pt>
              </c:strCache>
            </c:strRef>
          </c:cat>
          <c:val>
            <c:numRef>
              <c:f>ABANDONO!$O$31:$O$35</c:f>
              <c:numCache>
                <c:formatCode>0%</c:formatCode>
                <c:ptCount val="5"/>
                <c:pt idx="0">
                  <c:v>0.16176470588235295</c:v>
                </c:pt>
                <c:pt idx="1">
                  <c:v>0.28187919463087246</c:v>
                </c:pt>
                <c:pt idx="2">
                  <c:v>0</c:v>
                </c:pt>
                <c:pt idx="3">
                  <c:v>0.32222222222222224</c:v>
                </c:pt>
                <c:pt idx="4">
                  <c:v>8.9928057553956831E-2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B-4339-8832-D24FCF6B54E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189963440"/>
        <c:axId val="189964000"/>
      </c:barChart>
      <c:catAx>
        <c:axId val="18996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964000"/>
        <c:crosses val="autoZero"/>
        <c:auto val="1"/>
        <c:lblAlgn val="ctr"/>
        <c:lblOffset val="100"/>
        <c:noMultiLvlLbl val="0"/>
      </c:catAx>
      <c:valAx>
        <c:axId val="1899640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996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ABANDONO!$M$42:$M$46</c:f>
              <c:strCache>
                <c:ptCount val="5"/>
                <c:pt idx="0">
                  <c:v>50+ </c:v>
                </c:pt>
                <c:pt idx="1">
                  <c:v>40-49 </c:v>
                </c:pt>
                <c:pt idx="2">
                  <c:v>30-39 </c:v>
                </c:pt>
                <c:pt idx="3">
                  <c:v>25-29 </c:v>
                </c:pt>
                <c:pt idx="4">
                  <c:v>18-24 </c:v>
                </c:pt>
              </c:strCache>
            </c:strRef>
          </c:cat>
          <c:val>
            <c:numRef>
              <c:f>ABANDONO!$N$42:$N$46</c:f>
              <c:numCache>
                <c:formatCode>0%</c:formatCode>
                <c:ptCount val="5"/>
                <c:pt idx="0">
                  <c:v>0.1111111111111111</c:v>
                </c:pt>
                <c:pt idx="1">
                  <c:v>6.6838046272493568E-2</c:v>
                </c:pt>
                <c:pt idx="2">
                  <c:v>8.485401459854014E-2</c:v>
                </c:pt>
                <c:pt idx="3">
                  <c:v>9.9843993759750393E-2</c:v>
                </c:pt>
                <c:pt idx="4">
                  <c:v>0.14221218961625282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00-4879-A1BF-F208BF70F9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95"/>
        <c:axId val="189966240"/>
        <c:axId val="189966800"/>
      </c:barChart>
      <c:catAx>
        <c:axId val="18996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966800"/>
        <c:crosses val="autoZero"/>
        <c:auto val="1"/>
        <c:lblAlgn val="ctr"/>
        <c:lblOffset val="100"/>
        <c:noMultiLvlLbl val="0"/>
      </c:catAx>
      <c:valAx>
        <c:axId val="189966800"/>
        <c:scaling>
          <c:orientation val="minMax"/>
          <c:max val="0.35000000000000003"/>
        </c:scaling>
        <c:delete val="1"/>
        <c:axPos val="b"/>
        <c:numFmt formatCode="0%" sourceLinked="1"/>
        <c:majorTickMark val="none"/>
        <c:minorTickMark val="none"/>
        <c:tickLblPos val="nextTo"/>
        <c:crossAx val="18996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54293689172158"/>
          <c:y val="2.5517204164040318E-2"/>
          <c:w val="0.49491429971296752"/>
          <c:h val="0.81878680476382382"/>
        </c:manualLayout>
      </c:layout>
      <c:pie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B5E61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065-432B-AF10-786CA197BA17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065-432B-AF10-786CA197BA17}"/>
              </c:ext>
            </c:extLst>
          </c:dPt>
          <c:dPt>
            <c:idx val="2"/>
            <c:bubble3D val="0"/>
            <c:spPr>
              <a:solidFill>
                <a:srgbClr val="FFAEC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065-432B-AF10-786CA197BA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Adesão!$I$18:$I$20</c:f>
              <c:strCache>
                <c:ptCount val="3"/>
                <c:pt idx="0">
                  <c:v>Melhora na adesão</c:v>
                </c:pt>
                <c:pt idx="1">
                  <c:v>Sem variação</c:v>
                </c:pt>
                <c:pt idx="2">
                  <c:v>Piora na adesão</c:v>
                </c:pt>
              </c:strCache>
            </c:strRef>
          </c:cat>
          <c:val>
            <c:numRef>
              <c:f>Adesão!$J$18:$J$20</c:f>
              <c:numCache>
                <c:formatCode>0.0%</c:formatCode>
                <c:ptCount val="3"/>
                <c:pt idx="0">
                  <c:v>0.14866434378629501</c:v>
                </c:pt>
                <c:pt idx="1">
                  <c:v>0.59581881533101044</c:v>
                </c:pt>
                <c:pt idx="2">
                  <c:v>0.25551684088269455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065-432B-AF10-786CA197BA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289395927423853E-2"/>
          <c:y val="0.69570128169422385"/>
          <c:w val="0.25787513192176043"/>
          <c:h val="0.29343972039904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51401911415527"/>
          <c:y val="9.687480743345557E-2"/>
          <c:w val="0.38076873887397522"/>
          <c:h val="0.6886346093808637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AE-478C-8EE3-1564134C6C3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AE-478C-8EE3-1564134C6C30}"/>
              </c:ext>
            </c:extLst>
          </c:dPt>
          <c:dPt>
            <c:idx val="2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AE-478C-8EE3-1564134C6C30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6AE-478C-8EE3-1564134C6C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6AE-478C-8EE3-1564134C6C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6AE-478C-8EE3-1564134C6C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Adesão!$H$9:$H$11</c:f>
              <c:strCache>
                <c:ptCount val="3"/>
                <c:pt idx="0">
                  <c:v>Tomou todos os comprimidos</c:v>
                </c:pt>
                <c:pt idx="1">
                  <c:v>Deixou de tomar 1-4</c:v>
                </c:pt>
                <c:pt idx="2">
                  <c:v>Deixou de tomar 5+</c:v>
                </c:pt>
              </c:strCache>
            </c:strRef>
          </c:cat>
          <c:val>
            <c:numRef>
              <c:f>Adesão!$J$9:$J$11</c:f>
              <c:numCache>
                <c:formatCode>0.0%</c:formatCode>
                <c:ptCount val="3"/>
                <c:pt idx="0">
                  <c:v>0.75782537067545308</c:v>
                </c:pt>
                <c:pt idx="1">
                  <c:v>0.19439868204283361</c:v>
                </c:pt>
                <c:pt idx="2">
                  <c:v>4.7775947281713346E-2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6AE-478C-8EE3-1564134C6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3"/>
        <c:holeSize val="47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479953047233043"/>
          <c:y val="0.79539263109568037"/>
          <c:w val="0.40661971021307708"/>
          <c:h val="0.20166098816054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'Eventos adversos'!$D$21</c:f>
              <c:strCache>
                <c:ptCount val="1"/>
                <c:pt idx="0">
                  <c:v>% no retorno 30 dias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-9.9221828509190981E-17"/>
                  <c:y val="4.9707704761232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('Eventos adversos'!$B$22,'Eventos adversos'!$B$24:$B$30)</c:f>
              <c:strCache>
                <c:ptCount val="8"/>
                <c:pt idx="0">
                  <c:v>Pelo menos um EA</c:v>
                </c:pt>
                <c:pt idx="2">
                  <c:v>Náuseas</c:v>
                </c:pt>
                <c:pt idx="3">
                  <c:v>Flatulência</c:v>
                </c:pt>
                <c:pt idx="4">
                  <c:v>Diarreia</c:v>
                </c:pt>
                <c:pt idx="5">
                  <c:v>Dor abdominal</c:v>
                </c:pt>
                <c:pt idx="6">
                  <c:v>Vômito</c:v>
                </c:pt>
                <c:pt idx="7">
                  <c:v>Outros</c:v>
                </c:pt>
              </c:strCache>
            </c:strRef>
          </c:cat>
          <c:val>
            <c:numRef>
              <c:f>('Eventos adversos'!$D$22,'Eventos adversos'!$D$24:$D$30)</c:f>
              <c:numCache>
                <c:formatCode>General</c:formatCode>
                <c:ptCount val="8"/>
                <c:pt idx="0" formatCode="0.0%">
                  <c:v>0.42215815485996705</c:v>
                </c:pt>
                <c:pt idx="2" formatCode="0.0%">
                  <c:v>0.17009884678747941</c:v>
                </c:pt>
                <c:pt idx="3" formatCode="0.0%">
                  <c:v>0.11943986820428336</c:v>
                </c:pt>
                <c:pt idx="4" formatCode="0.0%">
                  <c:v>9.5963756177924214E-2</c:v>
                </c:pt>
                <c:pt idx="5" formatCode="0.0%">
                  <c:v>5.9719934102141679E-2</c:v>
                </c:pt>
                <c:pt idx="6" formatCode="0.0%">
                  <c:v>1.8533772652388796E-2</c:v>
                </c:pt>
                <c:pt idx="7" formatCode="0.0%">
                  <c:v>0.12561779242174628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E8-47C6-A7B0-A795638686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189972400"/>
        <c:axId val="189972960"/>
      </c:barChart>
      <c:catAx>
        <c:axId val="18997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9972960"/>
        <c:crosses val="autoZero"/>
        <c:auto val="1"/>
        <c:lblAlgn val="ctr"/>
        <c:lblOffset val="100"/>
        <c:noMultiLvlLbl val="0"/>
      </c:catAx>
      <c:valAx>
        <c:axId val="18997296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8997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9-20T06:32:39.476" idx="3">
    <p:pos x="5769" y="959"/>
    <p:text>Clari, retirei eses dados hoje (20set18)</p:text>
    <p:extLst>
      <p:ext uri="{C676402C-5697-4E1C-873F-D02D1690AC5C}">
        <p15:threadingInfo xmlns:p15="http://schemas.microsoft.com/office/powerpoint/2012/main" timeZoneBias="180"/>
      </p:ext>
    </p:extLst>
  </p:cm>
  <p:cm authorId="2" dt="2018-09-20T06:34:40.781" idx="4">
    <p:pos x="5769" y="1095"/>
    <p:text>Acredito que está oculto o slide justamente porque pode confundir que esses números fazem referência ao monitoramento, certo? Seria apenas para estar "na manga".</p:text>
    <p:extLst>
      <p:ext uri="{C676402C-5697-4E1C-873F-D02D1690AC5C}">
        <p15:threadingInfo xmlns:p15="http://schemas.microsoft.com/office/powerpoint/2012/main" timeZoneBias="180">
          <p15:parentCm authorId="2" idx="3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16758-28FD-4E3E-A64E-017B2CD3EBD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3AA0B89-BC66-4CB2-AD75-07083C493535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</a:rPr>
            <a:t>Rastreio de elegibilidade para PrEP e Prescrição por 30 dias</a:t>
          </a:r>
        </a:p>
      </dgm:t>
    </dgm:pt>
    <dgm:pt modelId="{7AC78813-6DF0-4D8B-831D-BD2E46336232}" type="parTrans" cxnId="{1B0A7D1A-8778-4A46-982D-DB62DD45C8D8}">
      <dgm:prSet/>
      <dgm:spPr/>
      <dgm:t>
        <a:bodyPr/>
        <a:lstStyle/>
        <a:p>
          <a:endParaRPr lang="pt-BR"/>
        </a:p>
      </dgm:t>
    </dgm:pt>
    <dgm:pt modelId="{D56FB237-97EF-421E-BE8A-3D6F197A6E94}" type="sibTrans" cxnId="{1B0A7D1A-8778-4A46-982D-DB62DD45C8D8}">
      <dgm:prSet/>
      <dgm:spPr/>
      <dgm:t>
        <a:bodyPr/>
        <a:lstStyle/>
        <a:p>
          <a:endParaRPr lang="pt-BR"/>
        </a:p>
      </dgm:t>
    </dgm:pt>
    <dgm:pt modelId="{F898A3CA-47AA-4DBD-A8D8-501E1CDCD4C5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</a:rPr>
            <a:t>Primeira consulta de acompanhamento no prazo de 30 dias</a:t>
          </a:r>
        </a:p>
        <a:p>
          <a:r>
            <a:rPr lang="pt-BR" dirty="0">
              <a:latin typeface="Calibri" panose="020F0502020204030204" pitchFamily="34" charset="0"/>
            </a:rPr>
            <a:t>Prescrição de TDF/FTC por 90 dias</a:t>
          </a:r>
        </a:p>
      </dgm:t>
    </dgm:pt>
    <dgm:pt modelId="{3F62B247-E1E3-4DD1-8A44-4DDDA302533E}" type="parTrans" cxnId="{E5292C27-B77F-49A6-9B62-68ECE999923C}">
      <dgm:prSet/>
      <dgm:spPr/>
      <dgm:t>
        <a:bodyPr/>
        <a:lstStyle/>
        <a:p>
          <a:endParaRPr lang="pt-BR"/>
        </a:p>
      </dgm:t>
    </dgm:pt>
    <dgm:pt modelId="{527FAAC8-DE89-427F-A0D9-5DD161943D4B}" type="sibTrans" cxnId="{E5292C27-B77F-49A6-9B62-68ECE999923C}">
      <dgm:prSet/>
      <dgm:spPr/>
      <dgm:t>
        <a:bodyPr/>
        <a:lstStyle/>
        <a:p>
          <a:endParaRPr lang="pt-BR"/>
        </a:p>
      </dgm:t>
    </dgm:pt>
    <dgm:pt modelId="{7A64895B-7A0A-43F5-87B3-DD1449FA168F}">
      <dgm:prSet phldrT="[Texto]"/>
      <dgm:spPr/>
      <dgm:t>
        <a:bodyPr/>
        <a:lstStyle/>
        <a:p>
          <a:r>
            <a:rPr lang="pt-BR" dirty="0">
              <a:latin typeface="Calibri" panose="020F0502020204030204" pitchFamily="34" charset="0"/>
            </a:rPr>
            <a:t> Retorno a cada 90 dias para nova prescrição de TDF + FTC e acompanhamento clínico</a:t>
          </a:r>
        </a:p>
      </dgm:t>
    </dgm:pt>
    <dgm:pt modelId="{0411E9ED-043C-43D7-919D-A70C000458E3}" type="parTrans" cxnId="{669D8AC9-6CF0-4129-ADFB-1D93C8082424}">
      <dgm:prSet/>
      <dgm:spPr/>
      <dgm:t>
        <a:bodyPr/>
        <a:lstStyle/>
        <a:p>
          <a:endParaRPr lang="pt-BR"/>
        </a:p>
      </dgm:t>
    </dgm:pt>
    <dgm:pt modelId="{90D892D8-4E70-4F17-8E49-F69DCFC9640F}" type="sibTrans" cxnId="{669D8AC9-6CF0-4129-ADFB-1D93C8082424}">
      <dgm:prSet/>
      <dgm:spPr/>
      <dgm:t>
        <a:bodyPr/>
        <a:lstStyle/>
        <a:p>
          <a:endParaRPr lang="pt-BR"/>
        </a:p>
      </dgm:t>
    </dgm:pt>
    <dgm:pt modelId="{CC6F19FA-6CEC-48FC-80D7-C2C038FAC27E}" type="pres">
      <dgm:prSet presAssocID="{E4D16758-28FD-4E3E-A64E-017B2CD3EBDD}" presName="CompostProcess" presStyleCnt="0">
        <dgm:presLayoutVars>
          <dgm:dir/>
          <dgm:resizeHandles val="exact"/>
        </dgm:presLayoutVars>
      </dgm:prSet>
      <dgm:spPr/>
    </dgm:pt>
    <dgm:pt modelId="{A0F9553F-20C4-4C64-8A07-F8B71227B251}" type="pres">
      <dgm:prSet presAssocID="{E4D16758-28FD-4E3E-A64E-017B2CD3EBDD}" presName="arrow" presStyleLbl="bgShp" presStyleIdx="0" presStyleCnt="1" custScaleX="117647" custLinFactNeighborX="-957"/>
      <dgm:spPr/>
    </dgm:pt>
    <dgm:pt modelId="{643AEDA5-20C3-4BD9-B1AA-0CE15D3BF962}" type="pres">
      <dgm:prSet presAssocID="{E4D16758-28FD-4E3E-A64E-017B2CD3EBDD}" presName="linearProcess" presStyleCnt="0"/>
      <dgm:spPr/>
    </dgm:pt>
    <dgm:pt modelId="{2BBFCA77-B63F-440B-AB67-58521C29D944}" type="pres">
      <dgm:prSet presAssocID="{D3AA0B89-BC66-4CB2-AD75-07083C49353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14BAC8D-AF81-42EF-ABFA-9D2E11665456}" type="pres">
      <dgm:prSet presAssocID="{D56FB237-97EF-421E-BE8A-3D6F197A6E94}" presName="sibTrans" presStyleCnt="0"/>
      <dgm:spPr/>
    </dgm:pt>
    <dgm:pt modelId="{1A0E1010-4F83-49CA-93BB-48435C615EA5}" type="pres">
      <dgm:prSet presAssocID="{F898A3CA-47AA-4DBD-A8D8-501E1CDCD4C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1907817-C4AD-43E1-9FA9-CED56755A301}" type="pres">
      <dgm:prSet presAssocID="{527FAAC8-DE89-427F-A0D9-5DD161943D4B}" presName="sibTrans" presStyleCnt="0"/>
      <dgm:spPr/>
    </dgm:pt>
    <dgm:pt modelId="{464C4594-47D3-430B-90D8-E2A8B0B984FD}" type="pres">
      <dgm:prSet presAssocID="{7A64895B-7A0A-43F5-87B3-DD1449FA168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E5292C27-B77F-49A6-9B62-68ECE999923C}" srcId="{E4D16758-28FD-4E3E-A64E-017B2CD3EBDD}" destId="{F898A3CA-47AA-4DBD-A8D8-501E1CDCD4C5}" srcOrd="1" destOrd="0" parTransId="{3F62B247-E1E3-4DD1-8A44-4DDDA302533E}" sibTransId="{527FAAC8-DE89-427F-A0D9-5DD161943D4B}"/>
    <dgm:cxn modelId="{082D3E80-9C98-4251-94ED-85A27232D06D}" type="presOf" srcId="{7A64895B-7A0A-43F5-87B3-DD1449FA168F}" destId="{464C4594-47D3-430B-90D8-E2A8B0B984FD}" srcOrd="0" destOrd="0" presId="urn:microsoft.com/office/officeart/2005/8/layout/hProcess9"/>
    <dgm:cxn modelId="{1B0A7D1A-8778-4A46-982D-DB62DD45C8D8}" srcId="{E4D16758-28FD-4E3E-A64E-017B2CD3EBDD}" destId="{D3AA0B89-BC66-4CB2-AD75-07083C493535}" srcOrd="0" destOrd="0" parTransId="{7AC78813-6DF0-4D8B-831D-BD2E46336232}" sibTransId="{D56FB237-97EF-421E-BE8A-3D6F197A6E94}"/>
    <dgm:cxn modelId="{669D8AC9-6CF0-4129-ADFB-1D93C8082424}" srcId="{E4D16758-28FD-4E3E-A64E-017B2CD3EBDD}" destId="{7A64895B-7A0A-43F5-87B3-DD1449FA168F}" srcOrd="2" destOrd="0" parTransId="{0411E9ED-043C-43D7-919D-A70C000458E3}" sibTransId="{90D892D8-4E70-4F17-8E49-F69DCFC9640F}"/>
    <dgm:cxn modelId="{26067F81-D1FC-474C-8A2F-4D7F4C00F622}" type="presOf" srcId="{E4D16758-28FD-4E3E-A64E-017B2CD3EBDD}" destId="{CC6F19FA-6CEC-48FC-80D7-C2C038FAC27E}" srcOrd="0" destOrd="0" presId="urn:microsoft.com/office/officeart/2005/8/layout/hProcess9"/>
    <dgm:cxn modelId="{523EBB5D-5A21-4A3F-96A7-0F88B4F58C30}" type="presOf" srcId="{F898A3CA-47AA-4DBD-A8D8-501E1CDCD4C5}" destId="{1A0E1010-4F83-49CA-93BB-48435C615EA5}" srcOrd="0" destOrd="0" presId="urn:microsoft.com/office/officeart/2005/8/layout/hProcess9"/>
    <dgm:cxn modelId="{55D4D6BC-9A51-43F5-BE87-395C3CA3CD29}" type="presOf" srcId="{D3AA0B89-BC66-4CB2-AD75-07083C493535}" destId="{2BBFCA77-B63F-440B-AB67-58521C29D944}" srcOrd="0" destOrd="0" presId="urn:microsoft.com/office/officeart/2005/8/layout/hProcess9"/>
    <dgm:cxn modelId="{E8A8BD89-C747-4B95-80CA-96C189DCCF92}" type="presParOf" srcId="{CC6F19FA-6CEC-48FC-80D7-C2C038FAC27E}" destId="{A0F9553F-20C4-4C64-8A07-F8B71227B251}" srcOrd="0" destOrd="0" presId="urn:microsoft.com/office/officeart/2005/8/layout/hProcess9"/>
    <dgm:cxn modelId="{D157DF55-79DC-43B8-BB3C-BC24EB0114C8}" type="presParOf" srcId="{CC6F19FA-6CEC-48FC-80D7-C2C038FAC27E}" destId="{643AEDA5-20C3-4BD9-B1AA-0CE15D3BF962}" srcOrd="1" destOrd="0" presId="urn:microsoft.com/office/officeart/2005/8/layout/hProcess9"/>
    <dgm:cxn modelId="{36CB1084-C1B3-4A0B-B21A-8CF138D94763}" type="presParOf" srcId="{643AEDA5-20C3-4BD9-B1AA-0CE15D3BF962}" destId="{2BBFCA77-B63F-440B-AB67-58521C29D944}" srcOrd="0" destOrd="0" presId="urn:microsoft.com/office/officeart/2005/8/layout/hProcess9"/>
    <dgm:cxn modelId="{CF3B4460-6980-4718-8B37-4EB4C1FDA4C7}" type="presParOf" srcId="{643AEDA5-20C3-4BD9-B1AA-0CE15D3BF962}" destId="{D14BAC8D-AF81-42EF-ABFA-9D2E11665456}" srcOrd="1" destOrd="0" presId="urn:microsoft.com/office/officeart/2005/8/layout/hProcess9"/>
    <dgm:cxn modelId="{CBC8DD79-A231-4FF6-8283-1582ED186C82}" type="presParOf" srcId="{643AEDA5-20C3-4BD9-B1AA-0CE15D3BF962}" destId="{1A0E1010-4F83-49CA-93BB-48435C615EA5}" srcOrd="2" destOrd="0" presId="urn:microsoft.com/office/officeart/2005/8/layout/hProcess9"/>
    <dgm:cxn modelId="{DF6F99B7-1528-429E-8E74-7AF6FFF6BE36}" type="presParOf" srcId="{643AEDA5-20C3-4BD9-B1AA-0CE15D3BF962}" destId="{B1907817-C4AD-43E1-9FA9-CED56755A301}" srcOrd="3" destOrd="0" presId="urn:microsoft.com/office/officeart/2005/8/layout/hProcess9"/>
    <dgm:cxn modelId="{547D8AA3-A26B-4259-8276-A057CD954F87}" type="presParOf" srcId="{643AEDA5-20C3-4BD9-B1AA-0CE15D3BF962}" destId="{464C4594-47D3-430B-90D8-E2A8B0B984F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9553F-20C4-4C64-8A07-F8B71227B251}">
      <dsp:nvSpPr>
        <dsp:cNvPr id="0" name=""/>
        <dsp:cNvSpPr/>
      </dsp:nvSpPr>
      <dsp:spPr>
        <a:xfrm>
          <a:off x="0" y="0"/>
          <a:ext cx="7357000" cy="433371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FCA77-B63F-440B-AB67-58521C29D944}">
      <dsp:nvSpPr>
        <dsp:cNvPr id="0" name=""/>
        <dsp:cNvSpPr/>
      </dsp:nvSpPr>
      <dsp:spPr>
        <a:xfrm>
          <a:off x="249304" y="1300113"/>
          <a:ext cx="2207101" cy="17334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>
              <a:latin typeface="Calibri" panose="020F0502020204030204" pitchFamily="34" charset="0"/>
            </a:rPr>
            <a:t>Rastreio de elegibilidade para PrEP e Prescrição por 30 dias</a:t>
          </a:r>
        </a:p>
      </dsp:txBody>
      <dsp:txXfrm>
        <a:off x="333926" y="1384735"/>
        <a:ext cx="2037857" cy="1564240"/>
      </dsp:txXfrm>
    </dsp:sp>
    <dsp:sp modelId="{1A0E1010-4F83-49CA-93BB-48435C615EA5}">
      <dsp:nvSpPr>
        <dsp:cNvPr id="0" name=""/>
        <dsp:cNvSpPr/>
      </dsp:nvSpPr>
      <dsp:spPr>
        <a:xfrm>
          <a:off x="2574951" y="1300113"/>
          <a:ext cx="2207101" cy="17334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>
              <a:latin typeface="Calibri" panose="020F0502020204030204" pitchFamily="34" charset="0"/>
            </a:rPr>
            <a:t>Primeira consulta de acompanhamento no prazo de 30 dias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>
              <a:latin typeface="Calibri" panose="020F0502020204030204" pitchFamily="34" charset="0"/>
            </a:rPr>
            <a:t>Prescrição de TDF/FTC por 90 dias</a:t>
          </a:r>
        </a:p>
      </dsp:txBody>
      <dsp:txXfrm>
        <a:off x="2659573" y="1384735"/>
        <a:ext cx="2037857" cy="1564240"/>
      </dsp:txXfrm>
    </dsp:sp>
    <dsp:sp modelId="{464C4594-47D3-430B-90D8-E2A8B0B984FD}">
      <dsp:nvSpPr>
        <dsp:cNvPr id="0" name=""/>
        <dsp:cNvSpPr/>
      </dsp:nvSpPr>
      <dsp:spPr>
        <a:xfrm>
          <a:off x="4900598" y="1300113"/>
          <a:ext cx="2207101" cy="17334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kern="1200" dirty="0">
              <a:latin typeface="Calibri" panose="020F0502020204030204" pitchFamily="34" charset="0"/>
            </a:rPr>
            <a:t> Retorno a cada 90 dias para nova prescrição de TDF + FTC e acompanhamento clínico</a:t>
          </a:r>
        </a:p>
      </dsp:txBody>
      <dsp:txXfrm>
        <a:off x="4985220" y="1384735"/>
        <a:ext cx="2037857" cy="156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0.31806</cdr:x>
      <cdr:y>0.11278</cdr:y>
    </cdr:from>
    <cdr:to>
      <cdr:x>1</cdr:x>
      <cdr:y>0.4386</cdr:y>
    </cdr:to>
    <cdr:sp macro="" textlink="">
      <cdr:nvSpPr>
        <cdr:cNvPr id="2" name="Espaço Reservado para Conteúdo 2"/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2869084" y="648072"/>
          <a:ext cx="6151562" cy="18722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lvl1pPr marL="342900" indent="-342900" algn="l" defTabSz="457200" rtl="0" eaLnBrk="1" latinLnBrk="0" hangingPunct="1">
            <a:spcBef>
              <a:spcPct val="20000"/>
            </a:spcBef>
            <a:buFont typeface="Arial"/>
            <a:buChar char="•"/>
            <a:defRPr sz="32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742950" indent="-285750" algn="l" defTabSz="457200" rtl="0" eaLnBrk="1" latinLnBrk="0" hangingPunct="1">
            <a:spcBef>
              <a:spcPct val="20000"/>
            </a:spcBef>
            <a:buFont typeface="Arial"/>
            <a:buChar char="–"/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1430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4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00200" indent="-228600" algn="l" defTabSz="457200" rtl="0" eaLnBrk="1" latinLnBrk="0" hangingPunct="1">
            <a:spcBef>
              <a:spcPct val="20000"/>
            </a:spcBef>
            <a:buFont typeface="Arial"/>
            <a:buChar char="–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057400" indent="-228600" algn="l" defTabSz="457200" rtl="0" eaLnBrk="1" latinLnBrk="0" hangingPunct="1">
            <a:spcBef>
              <a:spcPct val="20000"/>
            </a:spcBef>
            <a:buFont typeface="Arial"/>
            <a:buChar char="»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5146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9718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4290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886200" indent="-228600" algn="l" defTabSz="457200" rtl="0" eaLnBrk="1" latinLnBrk="0" hangingPunct="1">
            <a:spcBef>
              <a:spcPct val="20000"/>
            </a:spcBef>
            <a:buFont typeface="Arial"/>
            <a:buChar char="•"/>
            <a:defRPr sz="2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2000" dirty="0"/>
            <a:t>Categorias criadas a partir do órgão genital de nascimento, gênero e prática sexual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0.60196</cdr:x>
      <cdr:y>0.39864</cdr:y>
    </cdr:from>
    <cdr:to>
      <cdr:x>0.67803</cdr:x>
      <cdr:y>0.45363</cdr:y>
    </cdr:to>
    <cdr:sp macro="" textlink="">
      <cdr:nvSpPr>
        <cdr:cNvPr id="2" name="Elipse 1">
          <a:extLst xmlns:a="http://schemas.openxmlformats.org/drawingml/2006/main">
            <a:ext uri="{FF2B5EF4-FFF2-40B4-BE49-F238E27FC236}">
              <a16:creationId xmlns="" xmlns:a16="http://schemas.microsoft.com/office/drawing/2014/main" id="{EAF90252-DAE8-4273-BE34-616FD032FD64}"/>
            </a:ext>
          </a:extLst>
        </cdr:cNvPr>
        <cdr:cNvSpPr/>
      </cdr:nvSpPr>
      <cdr:spPr>
        <a:xfrm xmlns:a="http://schemas.openxmlformats.org/drawingml/2006/main">
          <a:off x="5256584" y="2088232"/>
          <a:ext cx="664277" cy="28803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pt-BR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0.49427</cdr:x>
      <cdr:y>0.1787</cdr:y>
    </cdr:from>
    <cdr:to>
      <cdr:x>0.57034</cdr:x>
      <cdr:y>0.23369</cdr:y>
    </cdr:to>
    <cdr:sp macro="" textlink="">
      <cdr:nvSpPr>
        <cdr:cNvPr id="3" name="Elipse 2">
          <a:extLst xmlns:a="http://schemas.openxmlformats.org/drawingml/2006/main">
            <a:ext uri="{FF2B5EF4-FFF2-40B4-BE49-F238E27FC236}">
              <a16:creationId xmlns="" xmlns:a16="http://schemas.microsoft.com/office/drawing/2014/main" id="{EAF90252-DAE8-4273-BE34-616FD032FD64}"/>
            </a:ext>
          </a:extLst>
        </cdr:cNvPr>
        <cdr:cNvSpPr/>
      </cdr:nvSpPr>
      <cdr:spPr>
        <a:xfrm xmlns:a="http://schemas.openxmlformats.org/drawingml/2006/main">
          <a:off x="4316227" y="936104"/>
          <a:ext cx="664277" cy="28803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pt-BR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0.22672</cdr:x>
      <cdr:y>0.04167</cdr:y>
    </cdr:from>
    <cdr:to>
      <cdr:x>0.36848</cdr:x>
      <cdr:y>0.14584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1012201" y="144016"/>
          <a:ext cx="632887" cy="360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400" b="1" dirty="0"/>
            <a:t>Total:</a:t>
          </a:r>
          <a:endParaRPr lang="en-US" sz="14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2D6B425-0963-44B0-9EBC-6311B01C1251}" type="datetimeFigureOut">
              <a:rPr lang="en-US" altLang="pt-BR"/>
              <a:pPr>
                <a:defRPr/>
              </a:pPr>
              <a:t>9/21/2018</a:t>
            </a:fld>
            <a:endParaRPr lang="en-US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8792456-9A40-4209-8770-8C7A333870DC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53996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C1561F7-8244-40B7-9FC9-11336E892E7B}" type="datetimeFigureOut">
              <a:rPr lang="pt-BR" altLang="pt-BR"/>
              <a:pPr>
                <a:defRPr/>
              </a:pPr>
              <a:t>21/09/2018</a:t>
            </a:fld>
            <a:endParaRPr lang="pt-BR" alt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 smtClean="0"/>
              <a:t>Clique para editar o texto mestre</a:t>
            </a:r>
          </a:p>
          <a:p>
            <a:pPr lvl="1"/>
            <a:r>
              <a:rPr lang="pt-BR" altLang="pt-BR" noProof="0" smtClean="0"/>
              <a:t>Segundo nível</a:t>
            </a:r>
          </a:p>
          <a:p>
            <a:pPr lvl="2"/>
            <a:r>
              <a:rPr lang="pt-BR" altLang="pt-BR" noProof="0" smtClean="0"/>
              <a:t>Terceiro nível</a:t>
            </a:r>
          </a:p>
          <a:p>
            <a:pPr lvl="3"/>
            <a:r>
              <a:rPr lang="pt-BR" altLang="pt-BR" noProof="0" smtClean="0"/>
              <a:t>Quarto nível</a:t>
            </a:r>
          </a:p>
          <a:p>
            <a:pPr lvl="4"/>
            <a:r>
              <a:rPr lang="pt-BR" alt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68B04DB-C31B-4DD6-BE05-F82B73654A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4913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68875" cy="37258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A3613-6A0F-404D-AD94-8A8EE7D3144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4622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2373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032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PreP</a:t>
            </a:r>
            <a:r>
              <a:rPr lang="pt-BR" dirty="0"/>
              <a:t> Brasil n=48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547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err="1"/>
              <a:t>PreP</a:t>
            </a:r>
            <a:r>
              <a:rPr lang="pt-BR" dirty="0"/>
              <a:t> Brasil n=48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0142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23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2753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24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15084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4605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32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3588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(Dra Adele: A</a:t>
            </a:r>
            <a:r>
              <a:rPr lang="pt-BR" baseline="0" dirty="0" smtClean="0"/>
              <a:t> capa do vídeo é com a  profissional de saúde. Considerei que essa foto da Alessandra é mais significativa)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3117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If </a:t>
            </a:r>
            <a:r>
              <a:rPr lang="en-US" sz="1200" dirty="0" err="1"/>
              <a:t>PrEP</a:t>
            </a:r>
            <a:r>
              <a:rPr lang="en-US" sz="1200" dirty="0"/>
              <a:t> was</a:t>
            </a:r>
            <a:r>
              <a:rPr lang="en-US" sz="1200" baseline="0" dirty="0"/>
              <a:t> </a:t>
            </a:r>
            <a:r>
              <a:rPr lang="en-US" sz="1200" dirty="0"/>
              <a:t>a drug only, it would be a solution for HIV and not for STI.</a:t>
            </a:r>
            <a:endParaRPr lang="pt-BR" sz="1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58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aseline="0" dirty="0" smtClean="0"/>
              <a:t>Referência do estudo da Maria Inês Dourados (UFBA) – aceitabilidade de PrEP: </a:t>
            </a:r>
          </a:p>
          <a:p>
            <a:pPr>
              <a:buNone/>
            </a:pPr>
            <a:r>
              <a:rPr lang="pt-BR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L. Magno , I. Dourado , et al. 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 heard of it, but I can think about it: knowledge and willingness to use PrEP </a:t>
            </a:r>
            <a:r>
              <a:rPr lang="en-US" sz="1200" b="0" i="0" u="none" strike="noStrike" kern="1200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among men 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have sex </a:t>
            </a:r>
            <a:r>
              <a:rPr lang="en-US" sz="1200" b="0" i="0" u="none" strike="noStrike" kern="1200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men 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Northeastern Brazil. </a:t>
            </a:r>
            <a:r>
              <a:rPr lang="en-US" sz="1200" b="0" i="0" u="none" strike="noStrike" kern="1200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Abstract presented 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22</a:t>
            </a:r>
            <a:r>
              <a:rPr lang="en-US" sz="1200" b="0" i="0" u="none" strike="noStrike" kern="1200" cap="none" baseline="30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International </a:t>
            </a:r>
            <a:r>
              <a:rPr lang="en-US" sz="1200" b="0" i="0" u="none" strike="noStrike" kern="1200" cap="none" baseline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AIDS Conference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Paris, 2017.</a:t>
            </a:r>
          </a:p>
          <a:p>
            <a:pPr>
              <a:buNone/>
            </a:pPr>
            <a:endParaRPr lang="en-US" sz="1200" b="0" i="0" u="none" strike="noStrike" kern="1200" cap="none" baseline="0" dirty="0" smtClean="0">
              <a:solidFill>
                <a:schemeClr val="dk1"/>
              </a:solidFill>
              <a:latin typeface="Calibri"/>
              <a:sym typeface="Calibri"/>
            </a:endParaRPr>
          </a:p>
          <a:p>
            <a:pPr>
              <a:buNone/>
            </a:pP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sym typeface="Calibri"/>
              </a:rPr>
              <a:t>(Dr. Dirceu </a:t>
            </a:r>
            <a:r>
              <a:rPr lang="en-US" sz="1200" b="0" i="0" u="none" strike="noStrike" kern="1200" cap="none" baseline="0" dirty="0" err="1" smtClean="0">
                <a:solidFill>
                  <a:schemeClr val="dk1"/>
                </a:solidFill>
                <a:latin typeface="Calibri"/>
                <a:sym typeface="Calibri"/>
              </a:rPr>
              <a:t>ainda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sym typeface="Calibri"/>
              </a:rPr>
              <a:t> </a:t>
            </a:r>
            <a:r>
              <a:rPr lang="en-US" sz="1200" b="0" i="0" u="none" strike="noStrike" kern="1200" cap="none" baseline="0" dirty="0" err="1" smtClean="0">
                <a:solidFill>
                  <a:schemeClr val="dk1"/>
                </a:solidFill>
                <a:latin typeface="Calibri"/>
                <a:sym typeface="Calibri"/>
              </a:rPr>
              <a:t>não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sym typeface="Calibri"/>
              </a:rPr>
              <a:t> </a:t>
            </a:r>
            <a:r>
              <a:rPr lang="en-US" sz="1200" b="0" i="0" u="none" strike="noStrike" kern="1200" cap="none" baseline="0" smtClean="0">
                <a:solidFill>
                  <a:schemeClr val="dk1"/>
                </a:solidFill>
                <a:latin typeface="Calibri"/>
                <a:sym typeface="Calibri"/>
              </a:rPr>
              <a:t>me enviou nenhuma </a:t>
            </a:r>
            <a:r>
              <a:rPr lang="en-US" sz="1200" b="0" i="0" u="none" strike="noStrike" kern="1200" cap="none" baseline="0" dirty="0" err="1" smtClean="0">
                <a:solidFill>
                  <a:schemeClr val="dk1"/>
                </a:solidFill>
                <a:latin typeface="Calibri"/>
                <a:sym typeface="Calibri"/>
              </a:rPr>
              <a:t>referência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sym typeface="Calibri"/>
              </a:rPr>
              <a:t> do </a:t>
            </a:r>
            <a:r>
              <a:rPr lang="en-US" sz="1200" b="0" i="0" u="none" strike="noStrike" kern="1200" cap="none" baseline="0" dirty="0" err="1" smtClean="0">
                <a:solidFill>
                  <a:schemeClr val="dk1"/>
                </a:solidFill>
                <a:latin typeface="Calibri"/>
                <a:sym typeface="Calibri"/>
              </a:rPr>
              <a:t>estudo</a:t>
            </a:r>
            <a:r>
              <a:rPr lang="en-US" sz="1200" b="0" i="0" u="none" strike="noStrike" kern="1200" cap="none" baseline="0" dirty="0" smtClean="0">
                <a:solidFill>
                  <a:schemeClr val="dk1"/>
                </a:solidFill>
                <a:latin typeface="Calibri"/>
                <a:sym typeface="Calibri"/>
              </a:rPr>
              <a:t> da UFMG)</a:t>
            </a:r>
            <a:endParaRPr lang="pt-BR" baseline="0" dirty="0" smtClean="0"/>
          </a:p>
        </p:txBody>
      </p:sp>
      <p:sp>
        <p:nvSpPr>
          <p:cNvPr id="239" name="Shape 239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96955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200" dirty="0"/>
              <a:t>However, </a:t>
            </a:r>
            <a:r>
              <a:rPr lang="en-US" sz="1200" dirty="0" err="1"/>
              <a:t>PrEP</a:t>
            </a:r>
            <a:r>
              <a:rPr lang="en-US" sz="1200" dirty="0"/>
              <a:t> is not a drug only, but a lifestyle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72521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baseline="0" dirty="0" err="1"/>
              <a:t>Pr</a:t>
            </a:r>
            <a:r>
              <a:rPr lang="bg-BG" baseline="0" dirty="0"/>
              <a:t>EP</a:t>
            </a:r>
            <a:r>
              <a:rPr lang="pt-BR" baseline="0" dirty="0"/>
              <a:t> </a:t>
            </a:r>
            <a:r>
              <a:rPr lang="pt-PT" baseline="0" dirty="0"/>
              <a:t>es una oportunidad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10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/>
            </a:r>
            <a:b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</a:b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gestión de riesgos respetando la autonomía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376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53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dirty="0"/>
              <a:t>(Dra Adele</a:t>
            </a:r>
            <a:r>
              <a:rPr lang="pt-BR"/>
              <a:t>, tentei</a:t>
            </a:r>
            <a:r>
              <a:rPr lang="pt-BR" baseline="0"/>
              <a:t> </a:t>
            </a:r>
            <a:r>
              <a:rPr lang="pt-BR" baseline="0" dirty="0"/>
              <a:t>colocar a “flecha” de interrupção e retorno à PrEP como estava </a:t>
            </a:r>
            <a:r>
              <a:rPr lang="pt-BR" baseline="0"/>
              <a:t>na apresentação </a:t>
            </a:r>
            <a:r>
              <a:rPr lang="pt-BR" baseline="0" dirty="0"/>
              <a:t>da Rachel. Mas, naquele caso ela está falando </a:t>
            </a:r>
            <a:r>
              <a:rPr lang="pt-BR" baseline="0"/>
              <a:t>do “engagement </a:t>
            </a:r>
            <a:r>
              <a:rPr lang="pt-BR" baseline="0" dirty="0"/>
              <a:t>pessoal” pessoal do usuário de PrEP. Neste nosso slide, trata-se </a:t>
            </a:r>
            <a:r>
              <a:rPr lang="pt-BR" baseline="0"/>
              <a:t>do seguimento </a:t>
            </a:r>
            <a:r>
              <a:rPr lang="pt-BR" baseline="0" dirty="0"/>
              <a:t>clínico, e caso o usuário interrompa e retorne, ele tem que voltar ao início para reconfirmar elegibilidade e retorno em 30 dias (não ficaria só em </a:t>
            </a:r>
            <a:r>
              <a:rPr lang="pt-BR" baseline="0"/>
              <a:t>“reengagement</a:t>
            </a:r>
            <a:r>
              <a:rPr lang="pt-BR" baseline="0" dirty="0"/>
              <a:t>”)... Parece ser o mesmo, mas não estaria muito correto colocar aqui e pode causar confusão).</a:t>
            </a:r>
            <a:endParaRPr dirty="0"/>
          </a:p>
        </p:txBody>
      </p:sp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915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68875" cy="37258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A3613-6A0F-404D-AD94-8A8EE7D3144C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318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body" idx="1"/>
          </p:nvPr>
        </p:nvSpPr>
        <p:spPr>
          <a:xfrm>
            <a:off x="679450" y="4714875"/>
            <a:ext cx="5438774" cy="446722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492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9417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4400" y="742950"/>
            <a:ext cx="4968875" cy="372586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A3613-6A0F-404D-AD94-8A8EE7D3144C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7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8B04DB-C31B-4DD6-BE05-F82B73654AF0}" type="slidenum">
              <a:rPr lang="pt-BR" altLang="pt-BR" smtClean="0"/>
              <a:pPr>
                <a:defRPr/>
              </a:pPr>
              <a:t>15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543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166BC5-E1D6-0E4F-B191-3AA1932480FC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81194-948D-1849-882D-85E1530BB6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58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e conteúd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137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51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3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5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2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8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9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1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629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5B35119-3FC4-7140-8C13-26CF6F528F0D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07B9D9D4-128B-5743-A58E-BE6350A77A4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166BC5-E1D6-0E4F-B191-3AA1932480FC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81194-948D-1849-882D-85E1530BB66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28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56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70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19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9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18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5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7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2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66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CBB4361-3627-BB41-AB4E-37B628279024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642788EB-5742-3941-B098-5E283672666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1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46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164CD1-4A7E-4508-9A1D-ADCEDCB6BE25}" type="datetimeFigureOut">
              <a:rPr lang="en-US" smtClean="0"/>
              <a:pPr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A2CEE5-D496-40AB-A9D4-D8812A3C312E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file://localhost/Users/fredlobo/Documents/NUCOM%20AT%20THE%20MOMENT/GAB/apresentacoes%20powrpoint%202018%20periodo%20eleitoral/fundo%20miolo%20padrao%20periodo%20eleitoral%202018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undo miolo padrao periodo eleitoral 2018.jpg" descr="/Users/fredlobo/Documents/NUCOM AT THE MOMENT/GAB/apresentacoes powrpoint 2018 periodo eleitoral/fundo miolo padrao periodo eleitoral 2018.jpg"/>
          <p:cNvPicPr>
            <a:picLocks noChangeAspect="1"/>
          </p:cNvPicPr>
          <p:nvPr userDrawn="1"/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80" r:id="rId12"/>
    <p:sldLayoutId id="2147484108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leto capa temer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1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leto fundo temer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sa&#250;de.gov.br/" TargetMode="External"/><Relationship Id="rId5" Type="http://schemas.openxmlformats.org/officeDocument/2006/relationships/hyperlink" Target="http://www.aids.gov.br/" TargetMode="External"/><Relationship Id="rId4" Type="http://schemas.openxmlformats.org/officeDocument/2006/relationships/image" Target="file://localhost/Users/fredlobo/Documents/NUCOM%20AT%20THE%20MOMENT/GAB/apresentacoes%20powrpoint%202018%20periodo%20eleitoral/fundo%20capa%20padrao%20periodo%20eleitoral%202018.jp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ds.gov.br/pre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rogramme.aids2016.org/Abstract/Abstract/762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fredlobo/Documents/NUCOM%20AT%20THE%20MOMENT/GAB/apresentacoes%20powrpoint%202018%20periodo%20eleitoral/fundo%20contra%20capa%20padrao%20periodo%20eleitoral%202018.jpg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://www.aids.gov.br/pcd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gdpcolqn7NtI_CG09iCo2px3DBosnP0OM0VNPWbYa88/viewform?ts=5a253d7e&amp;edit_requested=tru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undo capa padrao periodo eleitoral 2018.jpg" descr="/Users/fredlobo/Documents/NUCOM AT THE MOMENT/GAB/apresentacoes powrpoint 2018 periodo eleitoral/fundo capa padrao periodo eleitoral 2018.jpg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426024" y="3600499"/>
            <a:ext cx="6324600" cy="22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0" algn="ctr">
              <a:spcBef>
                <a:spcPts val="0"/>
              </a:spcBef>
              <a:buSzPct val="25000"/>
            </a:pPr>
            <a:r>
              <a:rPr lang="en-US" sz="1600" b="1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Ministério</a:t>
            </a:r>
            <a:r>
              <a:rPr lang="en-US" sz="1600" b="1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da </a:t>
            </a:r>
            <a:r>
              <a:rPr lang="en-US" sz="1600" b="1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Saúde</a:t>
            </a:r>
            <a:endParaRPr lang="en-US" sz="1600" b="1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400"/>
              </a:spcBef>
              <a:buSzPct val="25000"/>
            </a:pP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Secretaria de </a:t>
            </a:r>
            <a:r>
              <a:rPr lang="en-US" sz="1600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Vigilância</a:t>
            </a: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em</a:t>
            </a: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Saúde</a:t>
            </a:r>
            <a:endParaRPr lang="en-US" sz="1600" dirty="0" smtClean="0">
              <a:solidFill>
                <a:schemeClr val="bg1"/>
              </a:solidFill>
              <a:ea typeface="Calibri"/>
              <a:cs typeface="Calibri"/>
              <a:sym typeface="Calibri"/>
            </a:endParaRPr>
          </a:p>
          <a:p>
            <a:pPr lvl="0" algn="ctr">
              <a:spcBef>
                <a:spcPts val="400"/>
              </a:spcBef>
              <a:buSzPct val="25000"/>
            </a:pP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Departamento de </a:t>
            </a:r>
            <a:r>
              <a:rPr lang="en-US" sz="1600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Vigilância</a:t>
            </a: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Prevenção e </a:t>
            </a:r>
            <a:r>
              <a:rPr lang="en-US" sz="1600" dirty="0" err="1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Controle</a:t>
            </a:r>
            <a:r>
              <a:rPr lang="en-US" sz="1600" dirty="0" smtClean="0">
                <a:solidFill>
                  <a:schemeClr val="bg1"/>
                </a:solidFill>
                <a:ea typeface="Calibri"/>
                <a:cs typeface="Calibri"/>
                <a:sym typeface="Calibri"/>
              </a:rPr>
              <a:t> das IST, do HIV/Aids e das Hepatites Virais </a:t>
            </a:r>
          </a:p>
          <a:p>
            <a:pPr lvl="0" algn="ctr"/>
            <a:endParaRPr lang="en-US" altLang="pt-BR" sz="16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 lvl="0" algn="ctr"/>
            <a:r>
              <a:rPr lang="en-US" altLang="pt-B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www.aids.gov.br</a:t>
            </a:r>
            <a:endParaRPr lang="en-US" altLang="pt-BR" sz="12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en-US" altLang="pt-BR" sz="12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www.saúde.gov.br</a:t>
            </a:r>
            <a:endParaRPr lang="en-US" altLang="pt-BR" sz="12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altLang="pt-BR" sz="14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pt-BR" sz="1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Setembro</a:t>
            </a:r>
            <a:r>
              <a:rPr lang="en-US" altLang="pt-BR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</a:t>
            </a:r>
            <a:endParaRPr lang="en-US" altLang="pt-BR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990600" y="1556792"/>
            <a:ext cx="71628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lvl="0" algn="ctr"/>
            <a:r>
              <a:rPr lang="en-US" altLang="pt-B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altLang="pt-B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implementação</a:t>
            </a:r>
            <a:r>
              <a:rPr lang="en-US" altLang="pt-BR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PrEP no </a:t>
            </a:r>
            <a:r>
              <a:rPr lang="en-US" altLang="pt-BR" sz="4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Brasil</a:t>
            </a:r>
            <a:endParaRPr lang="en-US" altLang="pt-BR" sz="40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3"/>
          <p:cNvSpPr txBox="1">
            <a:spLocks/>
          </p:cNvSpPr>
          <p:nvPr/>
        </p:nvSpPr>
        <p:spPr>
          <a:xfrm>
            <a:off x="422910" y="381317"/>
            <a:ext cx="8469630" cy="5404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pt-BR" sz="3400" b="1" dirty="0" smtClean="0">
                <a:solidFill>
                  <a:srgbClr val="0070C0"/>
                </a:solidFill>
              </a:rPr>
              <a:t>Capacitação dos serviços</a:t>
            </a:r>
            <a:endParaRPr lang="pt-BR" sz="3400" b="1" dirty="0">
              <a:solidFill>
                <a:srgbClr val="0070C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4824"/>
            <a:ext cx="3348371" cy="223224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3252" y="1124744"/>
            <a:ext cx="83711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2000" lvl="0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pt-BR" sz="15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Webinários</a:t>
            </a: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para profissionais de saúde e gestores (site). </a:t>
            </a:r>
          </a:p>
          <a:p>
            <a:pPr marL="889200" lvl="1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Fase 01: 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/>
              <a:t>06/10/2017: </a:t>
            </a: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Evidências científicas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27/10/2017: PCDT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08 e 09/11/2017: Oficina presencial</a:t>
            </a:r>
          </a:p>
          <a:p>
            <a:pPr marL="889200" lvl="1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pt-BR" sz="1500" dirty="0" smtClean="0"/>
              <a:t>Fase 2: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/>
              <a:t>02/03/2018: </a:t>
            </a:r>
            <a:r>
              <a:rPr lang="pt-BR" sz="1500" dirty="0">
                <a:ea typeface="Calibri" panose="020F0502020204030204" pitchFamily="34" charset="0"/>
                <a:cs typeface="Times New Roman" panose="02020603050405020304" pitchFamily="18" charset="0"/>
              </a:rPr>
              <a:t>Evidências científicas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29/03/2018</a:t>
            </a:r>
            <a:r>
              <a:rPr lang="pt-BR" sz="1500" dirty="0">
                <a:ea typeface="Calibri" panose="020F0502020204030204" pitchFamily="34" charset="0"/>
                <a:cs typeface="Times New Roman" panose="02020603050405020304" pitchFamily="18" charset="0"/>
              </a:rPr>
              <a:t>: PCDT</a:t>
            </a:r>
          </a:p>
          <a:p>
            <a:pPr marL="1346400" lvl="2" indent="-432000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pt-BR" sz="1500" dirty="0"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11/04/2018</a:t>
            </a:r>
            <a:r>
              <a:rPr lang="pt-BR" sz="1500" dirty="0">
                <a:ea typeface="Calibri" panose="020F0502020204030204" pitchFamily="34" charset="0"/>
                <a:cs typeface="Times New Roman" panose="02020603050405020304" pitchFamily="18" charset="0"/>
              </a:rPr>
              <a:t>: Oficina </a:t>
            </a: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presencial</a:t>
            </a:r>
          </a:p>
          <a:p>
            <a:pPr marL="432000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Participantes: </a:t>
            </a:r>
            <a:r>
              <a:rPr lang="pt-BR" sz="1500" dirty="0" smtClean="0"/>
              <a:t>2 por </a:t>
            </a:r>
            <a:r>
              <a:rPr lang="pt-BR" sz="1500" dirty="0"/>
              <a:t>serviço, </a:t>
            </a:r>
            <a:r>
              <a:rPr lang="pt-BR" sz="1500" dirty="0" smtClean="0"/>
              <a:t>pelo </a:t>
            </a:r>
            <a:r>
              <a:rPr lang="pt-BR" sz="1500" dirty="0"/>
              <a:t>menos 1 médico </a:t>
            </a:r>
            <a:r>
              <a:rPr lang="pt-BR" sz="1500" dirty="0" smtClean="0"/>
              <a:t>envolvido </a:t>
            </a:r>
            <a:r>
              <a:rPr lang="pt-BR" sz="1500" dirty="0"/>
              <a:t>na dispensa da PrEP e </a:t>
            </a:r>
            <a:r>
              <a:rPr lang="pt-BR" sz="1500" dirty="0" smtClean="0"/>
              <a:t>um </a:t>
            </a:r>
            <a:r>
              <a:rPr lang="pt-BR" sz="1500" dirty="0"/>
              <a:t>profissional d</a:t>
            </a:r>
            <a:r>
              <a:rPr lang="pt-BR" sz="1500" dirty="0" smtClean="0"/>
              <a:t>a </a:t>
            </a:r>
            <a:r>
              <a:rPr lang="pt-BR" sz="1500" dirty="0"/>
              <a:t>equipe </a:t>
            </a:r>
            <a:r>
              <a:rPr lang="pt-BR" sz="1500" dirty="0" err="1" smtClean="0"/>
              <a:t>multi</a:t>
            </a:r>
            <a:r>
              <a:rPr lang="pt-BR" sz="1500" dirty="0"/>
              <a:t>;</a:t>
            </a:r>
            <a:endParaRPr lang="pt-BR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2000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Gravação dos </a:t>
            </a:r>
            <a:r>
              <a:rPr lang="pt-BR" sz="15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webinários</a:t>
            </a: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e materiais das </a:t>
            </a:r>
            <a:r>
              <a:rPr lang="pt-BR" sz="1500" dirty="0">
                <a:ea typeface="Calibri" panose="020F0502020204030204" pitchFamily="34" charset="0"/>
                <a:cs typeface="Times New Roman" panose="02020603050405020304" pitchFamily="18" charset="0"/>
              </a:rPr>
              <a:t>capacitações disponíveis em: </a:t>
            </a:r>
            <a:r>
              <a:rPr lang="pt-BR" sz="1500" u="sng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</a:t>
            </a:r>
            <a:r>
              <a:rPr lang="pt-BR" sz="1500" u="sng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www.aids.gov.br/pt-br/capacitacao-em-prep-para-profissionais-de-saude</a:t>
            </a:r>
            <a:endParaRPr lang="pt-BR" sz="15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2000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5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Guia para expansão</a:t>
            </a:r>
            <a:endParaRPr lang="pt-BR" sz="15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0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15008" y="274638"/>
            <a:ext cx="8928992" cy="1143000"/>
          </a:xfrm>
        </p:spPr>
        <p:txBody>
          <a:bodyPr/>
          <a:lstStyle/>
          <a:p>
            <a:r>
              <a:rPr lang="pt-BR" sz="2800" b="1" dirty="0">
                <a:solidFill>
                  <a:srgbClr val="0070C0"/>
                </a:solidFill>
              </a:rPr>
              <a:t>Implementação e ampliação da rede de atendimento nos estados e municípios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67544" y="1700808"/>
            <a:ext cx="4788532" cy="3384376"/>
          </a:xfrm>
        </p:spPr>
        <p:txBody>
          <a:bodyPr/>
          <a:lstStyle/>
          <a:p>
            <a:pPr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Guia para </a:t>
            </a:r>
            <a:r>
              <a:rPr lang="pt-BR" sz="2000" dirty="0" smtClean="0"/>
              <a:t>expansão/implementação </a:t>
            </a:r>
            <a:r>
              <a:rPr lang="pt-BR" sz="2000" dirty="0"/>
              <a:t>de novos serviços de PrEP enviados aos </a:t>
            </a:r>
            <a:r>
              <a:rPr lang="pt-BR" sz="2000" dirty="0" smtClean="0"/>
              <a:t>estados: para orientar </a:t>
            </a:r>
            <a:r>
              <a:rPr lang="pt-BR" sz="2000" dirty="0"/>
              <a:t>os gestores a</a:t>
            </a:r>
            <a:r>
              <a:rPr lang="pt-BR" sz="2000" dirty="0" smtClean="0"/>
              <a:t> responderem </a:t>
            </a:r>
            <a:r>
              <a:rPr lang="pt-BR" sz="2000" dirty="0"/>
              <a:t>às lacunas encontradas na primeira rodada de </a:t>
            </a:r>
            <a:r>
              <a:rPr lang="pt-BR" sz="2000" dirty="0" smtClean="0"/>
              <a:t>monitoramento</a:t>
            </a:r>
          </a:p>
          <a:p>
            <a:pPr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000" dirty="0"/>
          </a:p>
          <a:p>
            <a:pPr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Os coordenadores locais </a:t>
            </a:r>
            <a:r>
              <a:rPr lang="pt-BR" sz="2000" dirty="0" smtClean="0"/>
              <a:t>são </a:t>
            </a:r>
            <a:r>
              <a:rPr lang="pt-BR" sz="2000" dirty="0"/>
              <a:t>responsáveis pela </a:t>
            </a:r>
            <a:r>
              <a:rPr lang="pt-BR" sz="2000" dirty="0" smtClean="0"/>
              <a:t>expansão dos serviços de PrEP, </a:t>
            </a:r>
            <a:r>
              <a:rPr lang="pt-BR" sz="2000" dirty="0"/>
              <a:t>com o apoio </a:t>
            </a:r>
            <a:r>
              <a:rPr lang="pt-BR" sz="2000" dirty="0" smtClean="0"/>
              <a:t>do MS</a:t>
            </a:r>
          </a:p>
          <a:p>
            <a:pPr algn="just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000" dirty="0"/>
          </a:p>
          <a:p>
            <a:pPr marL="432000" indent="-432000">
              <a:spcBef>
                <a:spcPts val="1200"/>
              </a:spcBef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800" u="sng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http://</a:t>
            </a:r>
            <a:r>
              <a:rPr lang="pt-BR" sz="1800" u="sng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www.aids.gov.br/pt-br/capacitacao-em-prep-para-profissionais-de-saude</a:t>
            </a:r>
            <a:endParaRPr lang="pt-BR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678957"/>
            <a:ext cx="316774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4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Plano nacional de ampliação do acesso aos serviços de </a:t>
            </a:r>
            <a:r>
              <a:rPr lang="pt-BR" sz="3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PrEP</a:t>
            </a:r>
            <a:endParaRPr lang="pt-BR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8269" y="1988840"/>
            <a:ext cx="8229600" cy="4525963"/>
          </a:xfrm>
        </p:spPr>
        <p:txBody>
          <a:bodyPr/>
          <a:lstStyle/>
          <a:p>
            <a:pPr lvl="0"/>
            <a:r>
              <a:rPr lang="pt-BR" sz="2400" dirty="0"/>
              <a:t>Auxiliar e acelerar a expansão da PrEP nos estados </a:t>
            </a:r>
            <a:r>
              <a:rPr lang="pt-BR" sz="2400" dirty="0" smtClean="0"/>
              <a:t>interessados </a:t>
            </a:r>
            <a:r>
              <a:rPr lang="pt-BR" sz="2400" dirty="0" smtClean="0"/>
              <a:t>SP (43) CE (4) RS(13) SC(3);</a:t>
            </a:r>
            <a:endParaRPr lang="pt-BR" sz="2400" dirty="0" smtClean="0"/>
          </a:p>
          <a:p>
            <a:pPr marL="0" lvl="0" indent="0">
              <a:buNone/>
            </a:pPr>
            <a:endParaRPr lang="pt-BR" sz="2400" dirty="0" smtClean="0"/>
          </a:p>
          <a:p>
            <a:pPr lvl="0"/>
            <a:r>
              <a:rPr lang="pt-BR" sz="2400" dirty="0" smtClean="0"/>
              <a:t>Estimular </a:t>
            </a:r>
            <a:r>
              <a:rPr lang="pt-BR" sz="2400" dirty="0" smtClean="0"/>
              <a:t>a oferta de PrEP </a:t>
            </a:r>
            <a:r>
              <a:rPr lang="pt-BR" sz="2400" dirty="0"/>
              <a:t>nos estados que ainda não iniciaram</a:t>
            </a:r>
            <a:r>
              <a:rPr lang="pt-BR" sz="2400" dirty="0" smtClean="0"/>
              <a:t>;</a:t>
            </a:r>
          </a:p>
          <a:p>
            <a:pPr lvl="0"/>
            <a:endParaRPr lang="pt-BR" sz="2400" dirty="0" smtClean="0"/>
          </a:p>
          <a:p>
            <a:r>
              <a:rPr lang="pt-BR" sz="2400" dirty="0"/>
              <a:t>Auxiliar estados com possível demanda reprimida a expandir os serviços de </a:t>
            </a:r>
            <a:r>
              <a:rPr lang="pt-BR" sz="2400" dirty="0" smtClean="0"/>
              <a:t>PrEP;</a:t>
            </a:r>
          </a:p>
          <a:p>
            <a:pPr marL="0" indent="0">
              <a:buNone/>
            </a:pPr>
            <a:endParaRPr lang="pt-BR" sz="2400" dirty="0"/>
          </a:p>
          <a:p>
            <a:r>
              <a:rPr lang="pt-BR" sz="2400" dirty="0"/>
              <a:t>Melhorar a divulgação da </a:t>
            </a:r>
            <a:r>
              <a:rPr lang="pt-BR" sz="2400" dirty="0" smtClean="0"/>
              <a:t>PrEP.</a:t>
            </a:r>
            <a:endParaRPr lang="pt-BR" sz="2400" dirty="0"/>
          </a:p>
          <a:p>
            <a:pPr lvl="0"/>
            <a:endParaRPr lang="pt-BR" dirty="0"/>
          </a:p>
          <a:p>
            <a:pPr marL="0" indent="0"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4190" y="476672"/>
            <a:ext cx="4485184" cy="562074"/>
          </a:xfrm>
        </p:spPr>
        <p:txBody>
          <a:bodyPr/>
          <a:lstStyle/>
          <a:p>
            <a:r>
              <a:rPr lang="pt-BR" sz="2800" b="1" dirty="0">
                <a:solidFill>
                  <a:srgbClr val="0070C0"/>
                </a:solidFill>
              </a:rPr>
              <a:t>Materiais informativos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902" y="1986909"/>
            <a:ext cx="1708863" cy="246595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099" y="1989480"/>
            <a:ext cx="1768860" cy="249591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70" y="1994879"/>
            <a:ext cx="1744586" cy="246595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348570" y="4941168"/>
            <a:ext cx="874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http://www.aids.gov.br/pt-br/profissionais-de-saude/prevencao-hiv/profilaxia-pre-exposicao-prep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2084569"/>
            <a:ext cx="1820968" cy="240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28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57" y="1268760"/>
            <a:ext cx="2983510" cy="41044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087" y="1762795"/>
            <a:ext cx="3194025" cy="3330668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4" cstate="print"/>
          <a:stretch/>
        </p:blipFill>
        <p:spPr>
          <a:xfrm>
            <a:off x="6660232" y="534148"/>
            <a:ext cx="2245594" cy="2939081"/>
          </a:xfrm>
          <a:prstGeom prst="rect">
            <a:avLst/>
          </a:prstGeom>
          <a:ln>
            <a:noFill/>
          </a:ln>
        </p:spPr>
      </p:pic>
      <p:pic>
        <p:nvPicPr>
          <p:cNvPr id="9" name="Imagem 8"/>
          <p:cNvPicPr/>
          <p:nvPr/>
        </p:nvPicPr>
        <p:blipFill>
          <a:blip r:embed="rId5" cstate="print"/>
          <a:stretch/>
        </p:blipFill>
        <p:spPr>
          <a:xfrm>
            <a:off x="6660232" y="3573016"/>
            <a:ext cx="2323144" cy="3040895"/>
          </a:xfrm>
          <a:prstGeom prst="rect">
            <a:avLst/>
          </a:prstGeom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4282" y="4725144"/>
            <a:ext cx="1066800" cy="31432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472186" y="3280673"/>
            <a:ext cx="559760" cy="148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519380" y="6381328"/>
            <a:ext cx="463996" cy="148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3" y="215694"/>
            <a:ext cx="8229600" cy="768102"/>
          </a:xfrm>
        </p:spPr>
        <p:txBody>
          <a:bodyPr/>
          <a:lstStyle/>
          <a:p>
            <a:pPr algn="l"/>
            <a:r>
              <a:rPr lang="pt-BR" sz="3600" b="1" dirty="0" smtClean="0">
                <a:solidFill>
                  <a:srgbClr val="0070C0"/>
                </a:solidFill>
              </a:rPr>
              <a:t>Mídias digitais</a:t>
            </a:r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2" y="1168644"/>
            <a:ext cx="2254010" cy="22540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26130"/>
            <a:ext cx="2254010" cy="225401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553" y="1344715"/>
            <a:ext cx="2113992" cy="211399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17" y="4070138"/>
            <a:ext cx="2088010" cy="208801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33" y="3997639"/>
            <a:ext cx="2144917" cy="21449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90" y="4149080"/>
            <a:ext cx="2095657" cy="209565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24" y="1166653"/>
            <a:ext cx="2237935" cy="223793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5355" y="1103221"/>
            <a:ext cx="1859133" cy="29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6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pt-BR" sz="3600" dirty="0" smtClean="0">
                <a:hlinkClick r:id="rId3"/>
              </a:rPr>
              <a:t>www.aids.gov.br/prep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3" t="2447" r="50906"/>
          <a:stretch/>
        </p:blipFill>
        <p:spPr>
          <a:xfrm>
            <a:off x="705896" y="1431117"/>
            <a:ext cx="7719039" cy="480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8236" y="277101"/>
            <a:ext cx="7086600" cy="804504"/>
          </a:xfrm>
        </p:spPr>
        <p:txBody>
          <a:bodyPr/>
          <a:lstStyle/>
          <a:p>
            <a:pPr>
              <a:buClr>
                <a:srgbClr val="00B0F0"/>
              </a:buClr>
            </a:pPr>
            <a:r>
              <a:rPr lang="pt-BR" sz="3600" b="1" dirty="0" smtClean="0">
                <a:solidFill>
                  <a:srgbClr val="0070C0"/>
                </a:solidFill>
              </a:rPr>
              <a:t>Indicadores de PrEP</a:t>
            </a:r>
            <a:endParaRPr lang="pt-BR" sz="3600" b="1" dirty="0">
              <a:solidFill>
                <a:srgbClr val="0070C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7844" y="1433682"/>
            <a:ext cx="8664676" cy="5235678"/>
          </a:xfrm>
        </p:spPr>
        <p:txBody>
          <a:bodyPr/>
          <a:lstStyle/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200" dirty="0" smtClean="0">
                <a:solidFill>
                  <a:schemeClr val="dk1"/>
                </a:solidFill>
              </a:rPr>
              <a:t>Alinhados com </a:t>
            </a:r>
            <a:r>
              <a:rPr lang="pt-BR" sz="2200" dirty="0">
                <a:solidFill>
                  <a:schemeClr val="dk1"/>
                </a:solidFill>
              </a:rPr>
              <a:t>La Lupa (OPAS / OMS) e GAM (UNAIDS</a:t>
            </a:r>
            <a:r>
              <a:rPr lang="pt-BR" sz="2200" dirty="0" smtClean="0">
                <a:solidFill>
                  <a:schemeClr val="dk1"/>
                </a:solidFill>
              </a:rPr>
              <a:t>)</a:t>
            </a: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200" b="1" u="sng" dirty="0" smtClean="0">
                <a:solidFill>
                  <a:schemeClr val="dk1"/>
                </a:solidFill>
              </a:rPr>
              <a:t>Indicadores </a:t>
            </a:r>
            <a:r>
              <a:rPr lang="pt-BR" sz="2200" b="1" u="sng" dirty="0">
                <a:solidFill>
                  <a:schemeClr val="dk1"/>
                </a:solidFill>
              </a:rPr>
              <a:t>compreendendo as seguintes </a:t>
            </a:r>
            <a:r>
              <a:rPr lang="pt-BR" sz="2200" b="1" u="sng" dirty="0" smtClean="0">
                <a:solidFill>
                  <a:schemeClr val="dk1"/>
                </a:solidFill>
              </a:rPr>
              <a:t>dimensões:</a:t>
            </a:r>
            <a:endParaRPr lang="pt-BR" sz="2200" dirty="0" smtClean="0">
              <a:solidFill>
                <a:schemeClr val="dk1"/>
              </a:solidFill>
            </a:endParaRP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Perfil do usuário da PrEP</a:t>
            </a: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 smtClean="0">
                <a:solidFill>
                  <a:schemeClr val="dk1"/>
                </a:solidFill>
              </a:rPr>
              <a:t>Práticas Sexuais</a:t>
            </a:r>
            <a:endParaRPr lang="pt-BR" sz="2000" dirty="0">
              <a:solidFill>
                <a:schemeClr val="dk1"/>
              </a:solidFill>
            </a:endParaRP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Eventos adversos</a:t>
            </a: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Adesão à PrEP</a:t>
            </a: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Diagnóstico e soroconversão do HIV e HCV</a:t>
            </a: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Interrupção da PrEP</a:t>
            </a: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Ocorrência de </a:t>
            </a:r>
            <a:r>
              <a:rPr lang="pt-BR" sz="2000" dirty="0" smtClean="0">
                <a:solidFill>
                  <a:schemeClr val="dk1"/>
                </a:solidFill>
              </a:rPr>
              <a:t>IST</a:t>
            </a:r>
            <a:endParaRPr lang="pt-BR" sz="2000" dirty="0">
              <a:solidFill>
                <a:schemeClr val="dk1"/>
              </a:solidFill>
            </a:endParaRPr>
          </a:p>
          <a:p>
            <a:pPr marL="914400" lvl="1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dk1"/>
                </a:solidFill>
              </a:rPr>
              <a:t>Rede de serviços de saúde</a:t>
            </a: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400" b="1" dirty="0"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 algn="l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dk1"/>
              </a:solidFill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83139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151" y="334220"/>
            <a:ext cx="8925301" cy="900369"/>
          </a:xfrm>
        </p:spPr>
        <p:txBody>
          <a:bodyPr/>
          <a:lstStyle/>
          <a:p>
            <a:r>
              <a:rPr lang="pt-BR" sz="2800" b="1" dirty="0">
                <a:solidFill>
                  <a:srgbClr val="0070C0"/>
                </a:solidFill>
              </a:rPr>
              <a:t>Monitoramento clínico e dados de dispensação de PrEP no mesmo sistema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1" y="1589911"/>
            <a:ext cx="6085835" cy="3033710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373771" y="3749778"/>
            <a:ext cx="1021328" cy="98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1178789" y="2100188"/>
            <a:ext cx="1187245" cy="340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>
            <a:off x="373771" y="3812458"/>
            <a:ext cx="169607" cy="42770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27" y="2817242"/>
            <a:ext cx="4549877" cy="33331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107208" y="4033684"/>
            <a:ext cx="766917" cy="206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940493" y="4033684"/>
            <a:ext cx="766916" cy="206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4489064" y="4545463"/>
            <a:ext cx="734961" cy="156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99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8686800" cy="1143000"/>
          </a:xfrm>
        </p:spPr>
        <p:txBody>
          <a:bodyPr/>
          <a:lstStyle/>
          <a:p>
            <a:r>
              <a:rPr lang="pt-BR" sz="6600" b="1" dirty="0" smtClean="0">
                <a:solidFill>
                  <a:srgbClr val="0070C0"/>
                </a:solidFill>
              </a:rPr>
              <a:t>Monitoramento</a:t>
            </a:r>
            <a:br>
              <a:rPr lang="pt-BR" sz="6600" b="1" dirty="0" smtClean="0">
                <a:solidFill>
                  <a:srgbClr val="0070C0"/>
                </a:solidFill>
              </a:rPr>
            </a:br>
            <a:r>
              <a:rPr lang="en-US" sz="6600" b="1" dirty="0" err="1" smtClean="0">
                <a:solidFill>
                  <a:srgbClr val="0070C0"/>
                </a:solidFill>
              </a:rPr>
              <a:t>jan-jul</a:t>
            </a:r>
            <a:r>
              <a:rPr lang="en-US" sz="6600" b="1" dirty="0" smtClean="0">
                <a:solidFill>
                  <a:srgbClr val="0070C0"/>
                </a:solidFill>
              </a:rPr>
              <a:t>/2018</a:t>
            </a:r>
            <a:endParaRPr lang="pt-BR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80528" y="620688"/>
            <a:ext cx="7277100" cy="688975"/>
          </a:xfrm>
        </p:spPr>
        <p:txBody>
          <a:bodyPr/>
          <a:lstStyle/>
          <a:p>
            <a:r>
              <a:rPr lang="pt-BR" sz="3400" b="1" dirty="0" smtClean="0">
                <a:solidFill>
                  <a:srgbClr val="0070C0"/>
                </a:solidFill>
              </a:rPr>
              <a:t>Implementação da</a:t>
            </a:r>
            <a:endParaRPr lang="pt-BR" sz="3400" b="1" dirty="0">
              <a:solidFill>
                <a:srgbClr val="0070C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27584" y="1653039"/>
            <a:ext cx="7894320" cy="4224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Estudos de implementação da PrEP</a:t>
            </a:r>
            <a:endParaRPr lang="pt-BR" sz="2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PCDT de PrEP</a:t>
            </a:r>
            <a:endParaRPr lang="pt-BR" sz="24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Investimento e aquisição de TDF/FTC 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/>
              <a:t>Capacitação dos serviços</a:t>
            </a:r>
            <a:endParaRPr lang="pt-BR" sz="2400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Rede de serviços de PrEP no país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Indicadores de monitoramento</a:t>
            </a:r>
          </a:p>
          <a:p>
            <a:pPr marL="457200" indent="-457200">
              <a:lnSpc>
                <a:spcPct val="150000"/>
              </a:lnSpc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400" dirty="0" smtClean="0">
                <a:latin typeface="Calibri" panose="020F0502020204030204" pitchFamily="34" charset="0"/>
              </a:rPr>
              <a:t>Status atual da implementação da PrEP no SUS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t-BR" sz="11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92" y="500374"/>
            <a:ext cx="2880320" cy="115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332656"/>
            <a:ext cx="9144000" cy="14076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200" b="1" dirty="0" smtClean="0">
                <a:solidFill>
                  <a:schemeClr val="tx2"/>
                </a:solidFill>
              </a:rPr>
              <a:t>Usuários de PrEP, </a:t>
            </a:r>
            <a:r>
              <a:rPr lang="pt-BR" sz="3200" b="1" dirty="0" err="1" smtClean="0">
                <a:solidFill>
                  <a:schemeClr val="tx2"/>
                </a:solidFill>
              </a:rPr>
              <a:t>jan-ago</a:t>
            </a:r>
            <a:r>
              <a:rPr lang="pt-BR" sz="3200" b="1" dirty="0" smtClean="0">
                <a:solidFill>
                  <a:schemeClr val="tx2"/>
                </a:solidFill>
              </a:rPr>
              <a:t>/2018</a:t>
            </a:r>
            <a:r>
              <a:rPr lang="pt-BR" sz="3200" b="1" dirty="0">
                <a:solidFill>
                  <a:schemeClr val="tx2"/>
                </a:solidFill>
              </a:rPr>
              <a:t/>
            </a:r>
            <a:br>
              <a:rPr lang="pt-BR" sz="3200" b="1" dirty="0">
                <a:solidFill>
                  <a:schemeClr val="tx2"/>
                </a:solidFill>
              </a:rPr>
            </a:b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676456" cy="5040560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/>
              <a:t>		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pt-B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8810" y="2060848"/>
            <a:ext cx="78663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pt-BR" altLang="pt-BR" sz="2400" dirty="0">
                <a:solidFill>
                  <a:srgbClr val="FF0000"/>
                </a:solidFill>
                <a:latin typeface="+mn-lt"/>
                <a:ea typeface="+mn-ea"/>
              </a:rPr>
              <a:t>11.415 </a:t>
            </a:r>
            <a:r>
              <a:rPr lang="pt-BR" altLang="pt-BR" sz="2400" dirty="0" smtClean="0">
                <a:solidFill>
                  <a:srgbClr val="FF0000"/>
                </a:solidFill>
                <a:latin typeface="+mn-lt"/>
                <a:ea typeface="+mn-ea"/>
              </a:rPr>
              <a:t>dispensas;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  <a:tabLst/>
            </a:pPr>
            <a:endParaRPr lang="pt-BR" altLang="pt-BR" sz="2400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pt-BR" altLang="pt-BR" sz="2400" dirty="0">
                <a:solidFill>
                  <a:srgbClr val="FF0000"/>
                </a:solidFill>
                <a:latin typeface="+mn-lt"/>
                <a:ea typeface="+mn-ea"/>
              </a:rPr>
              <a:t>4.908 pessoas entraram em PrEP (tiveram pelo menos uma dispensa, independente de quando</a:t>
            </a:r>
            <a:r>
              <a:rPr lang="pt-BR" altLang="pt-BR" sz="2400" dirty="0" smtClean="0">
                <a:solidFill>
                  <a:srgbClr val="FF0000"/>
                </a:solidFill>
                <a:latin typeface="+mn-lt"/>
                <a:ea typeface="+mn-ea"/>
              </a:rPr>
              <a:t>);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  <a:tabLst/>
            </a:pPr>
            <a:endParaRPr lang="pt-BR" altLang="pt-BR" sz="2400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  <a:tabLst/>
            </a:pPr>
            <a:r>
              <a:rPr lang="pt-BR" altLang="pt-BR" sz="2400" dirty="0">
                <a:solidFill>
                  <a:srgbClr val="FF0000"/>
                </a:solidFill>
                <a:latin typeface="+mn-lt"/>
                <a:ea typeface="+mn-ea"/>
              </a:rPr>
              <a:t>4.548 estavam em PrEP (pelo menos uma dispensa nos últimos 120 dias</a:t>
            </a:r>
            <a:r>
              <a:rPr lang="pt-BR" altLang="pt-BR" sz="2400" dirty="0" smtClean="0">
                <a:solidFill>
                  <a:srgbClr val="FF0000"/>
                </a:solidFill>
                <a:latin typeface="+mn-lt"/>
                <a:ea typeface="+mn-ea"/>
              </a:rPr>
              <a:t>).</a:t>
            </a:r>
            <a:r>
              <a:rPr lang="pt-BR" altLang="pt-BR" sz="2400" dirty="0">
                <a:solidFill>
                  <a:srgbClr val="FF0000"/>
                </a:solidFill>
                <a:latin typeface="+mn-lt"/>
                <a:ea typeface="+mn-ea"/>
              </a:rPr>
              <a:t> 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2476"/>
            <a:ext cx="914400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476672"/>
            <a:ext cx="9144000" cy="140769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Números da </a:t>
            </a:r>
            <a:r>
              <a:rPr lang="pt-BR" sz="3200" b="1" dirty="0" err="1">
                <a:solidFill>
                  <a:schemeClr val="tx2"/>
                </a:solidFill>
              </a:rPr>
              <a:t>PrEP</a:t>
            </a:r>
            <a:r>
              <a:rPr lang="pt-BR" sz="3200" b="1" dirty="0">
                <a:solidFill>
                  <a:schemeClr val="tx2"/>
                </a:solidFill>
              </a:rPr>
              <a:t> de janeiro a </a:t>
            </a:r>
            <a:r>
              <a:rPr lang="pt-BR" sz="3200" b="1" dirty="0" smtClean="0">
                <a:solidFill>
                  <a:schemeClr val="tx2"/>
                </a:solidFill>
              </a:rPr>
              <a:t>julho </a:t>
            </a:r>
            <a:r>
              <a:rPr lang="pt-BR" sz="3200" b="1" dirty="0">
                <a:solidFill>
                  <a:schemeClr val="tx2"/>
                </a:solidFill>
              </a:rPr>
              <a:t>- 2018</a:t>
            </a:r>
            <a:br>
              <a:rPr lang="pt-BR" sz="3200" b="1" dirty="0">
                <a:solidFill>
                  <a:schemeClr val="tx2"/>
                </a:solidFill>
              </a:rPr>
            </a:b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2276872"/>
            <a:ext cx="7776864" cy="2376264"/>
          </a:xfrm>
        </p:spPr>
        <p:txBody>
          <a:bodyPr/>
          <a:lstStyle/>
          <a:p>
            <a:r>
              <a:rPr lang="en-US" sz="2800" dirty="0"/>
              <a:t>4570 </a:t>
            </a:r>
            <a:r>
              <a:rPr lang="en-US" sz="2800" dirty="0" err="1"/>
              <a:t>usuários</a:t>
            </a:r>
            <a:r>
              <a:rPr lang="en-US" sz="2800" dirty="0"/>
              <a:t> </a:t>
            </a:r>
            <a:r>
              <a:rPr lang="en-US" sz="2800" dirty="0" err="1" smtClean="0"/>
              <a:t>cadastrados</a:t>
            </a:r>
            <a:r>
              <a:rPr lang="en-US" sz="2800" dirty="0" smtClean="0"/>
              <a:t>;</a:t>
            </a:r>
            <a:endParaRPr lang="en-US" sz="2800" dirty="0"/>
          </a:p>
          <a:p>
            <a:r>
              <a:rPr lang="en-US" sz="2800" dirty="0"/>
              <a:t>3992 </a:t>
            </a:r>
            <a:r>
              <a:rPr lang="en-US" sz="2800" dirty="0" err="1"/>
              <a:t>entraram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PrEP, dos </a:t>
            </a:r>
            <a:r>
              <a:rPr lang="en-US" sz="2800" dirty="0" err="1" smtClean="0"/>
              <a:t>quais</a:t>
            </a:r>
            <a:r>
              <a:rPr lang="en-US" sz="2800" dirty="0" smtClean="0"/>
              <a:t>;</a:t>
            </a:r>
            <a:endParaRPr lang="pt-BR" sz="2800" dirty="0"/>
          </a:p>
          <a:p>
            <a:r>
              <a:rPr lang="pt-BR" sz="2800" dirty="0"/>
              <a:t>3769 estão em PrEP </a:t>
            </a:r>
            <a:r>
              <a:rPr lang="pt-BR" sz="2000" dirty="0"/>
              <a:t>(definição - pelo menos uma dispensa nos últimos 120 dias</a:t>
            </a:r>
            <a:r>
              <a:rPr lang="pt-BR" sz="2000" dirty="0" smtClean="0"/>
              <a:t>)</a:t>
            </a:r>
            <a:r>
              <a:rPr lang="pt-BR" sz="2800" dirty="0">
                <a:solidFill>
                  <a:prstClr val="black"/>
                </a:solidFill>
              </a:rPr>
              <a:t>.</a:t>
            </a: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8242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58922"/>
              </p:ext>
            </p:extLst>
          </p:nvPr>
        </p:nvGraphicFramePr>
        <p:xfrm>
          <a:off x="257138" y="915769"/>
          <a:ext cx="862972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>
          <a:xfrm>
            <a:off x="257138" y="332657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Perfil dos usuários - populações </a:t>
            </a:r>
            <a:br>
              <a:rPr lang="pt-BR" sz="3200" b="1" dirty="0">
                <a:solidFill>
                  <a:schemeClr val="tx2"/>
                </a:solidFill>
              </a:rPr>
            </a:b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172400" y="6316369"/>
            <a:ext cx="107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N=3.386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066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310952" y="265733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Perfil dos </a:t>
            </a:r>
            <a:r>
              <a:rPr lang="pt-BR" sz="3200" b="1" dirty="0" smtClean="0">
                <a:solidFill>
                  <a:schemeClr val="tx2"/>
                </a:solidFill>
              </a:rPr>
              <a:t>usuários: faixa </a:t>
            </a:r>
            <a:r>
              <a:rPr lang="pt-BR" sz="3200" b="1" dirty="0">
                <a:solidFill>
                  <a:schemeClr val="tx2"/>
                </a:solidFill>
              </a:rPr>
              <a:t>etária, raça e escolaridade </a:t>
            </a:r>
            <a:br>
              <a:rPr lang="pt-BR" sz="3200" b="1" dirty="0">
                <a:solidFill>
                  <a:schemeClr val="tx2"/>
                </a:solidFill>
              </a:rPr>
            </a:b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38336" y="1124744"/>
            <a:ext cx="8676456" cy="5040560"/>
          </a:xfrm>
        </p:spPr>
        <p:txBody>
          <a:bodyPr/>
          <a:lstStyle/>
          <a:p>
            <a:r>
              <a:rPr lang="en-US" sz="2000" dirty="0" err="1"/>
              <a:t>Idade</a:t>
            </a:r>
            <a:r>
              <a:rPr lang="en-US" sz="2000" dirty="0"/>
              <a:t> - </a:t>
            </a:r>
            <a:r>
              <a:rPr lang="en-US" sz="2000" dirty="0" err="1"/>
              <a:t>mediana</a:t>
            </a:r>
            <a:r>
              <a:rPr lang="en-US" sz="2000" dirty="0"/>
              <a:t> 31 </a:t>
            </a:r>
            <a:r>
              <a:rPr lang="en-US" sz="2000" dirty="0" err="1" smtClean="0"/>
              <a:t>anos</a:t>
            </a:r>
            <a:endParaRPr lang="en-US" sz="2000" dirty="0"/>
          </a:p>
          <a:p>
            <a:pPr marL="0" indent="0">
              <a:buNone/>
            </a:pPr>
            <a:r>
              <a:rPr lang="pt-BR" sz="2000" dirty="0"/>
              <a:t>		</a:t>
            </a:r>
            <a:r>
              <a:rPr lang="pt-BR" sz="1800" dirty="0"/>
              <a:t>Sendo </a:t>
            </a:r>
            <a:r>
              <a:rPr lang="pt-BR" sz="1800" b="1" dirty="0"/>
              <a:t>HSH </a:t>
            </a:r>
            <a:r>
              <a:rPr lang="pt-BR" sz="1800" dirty="0"/>
              <a:t>(30),</a:t>
            </a:r>
            <a:r>
              <a:rPr lang="pt-BR" sz="1800" b="1" dirty="0"/>
              <a:t> Travestis/mulheres </a:t>
            </a:r>
            <a:r>
              <a:rPr lang="pt-BR" sz="1800" b="1" dirty="0" err="1"/>
              <a:t>trans</a:t>
            </a:r>
            <a:r>
              <a:rPr lang="pt-BR" sz="1800" b="1" dirty="0"/>
              <a:t> </a:t>
            </a:r>
            <a:r>
              <a:rPr lang="pt-BR" sz="1800" dirty="0"/>
              <a:t>(31) mais </a:t>
            </a:r>
            <a:r>
              <a:rPr lang="pt-BR" sz="1800" b="1" dirty="0"/>
              <a:t>jovens</a:t>
            </a:r>
            <a:r>
              <a:rPr lang="pt-BR" sz="1800" dirty="0"/>
              <a:t> </a:t>
            </a:r>
          </a:p>
          <a:p>
            <a:pPr marL="0" indent="0">
              <a:buNone/>
            </a:pPr>
            <a:r>
              <a:rPr lang="pt-BR" sz="1800" dirty="0"/>
              <a:t>		</a:t>
            </a:r>
            <a:r>
              <a:rPr lang="pt-BR" sz="1800" b="1" dirty="0"/>
              <a:t>Mulheres </a:t>
            </a:r>
            <a:r>
              <a:rPr lang="pt-BR" sz="1800" b="1" dirty="0" err="1"/>
              <a:t>cis</a:t>
            </a:r>
            <a:r>
              <a:rPr lang="pt-BR" sz="1800" b="1" dirty="0"/>
              <a:t> </a:t>
            </a:r>
            <a:r>
              <a:rPr lang="pt-BR" sz="1800" dirty="0"/>
              <a:t>(35) e </a:t>
            </a:r>
            <a:r>
              <a:rPr lang="pt-BR" sz="1800" b="1" dirty="0"/>
              <a:t>Homens </a:t>
            </a:r>
            <a:r>
              <a:rPr lang="pt-BR" sz="1800" b="1" dirty="0" err="1"/>
              <a:t>cis</a:t>
            </a:r>
            <a:r>
              <a:rPr lang="pt-BR" sz="1800" b="1" dirty="0"/>
              <a:t> </a:t>
            </a:r>
            <a:r>
              <a:rPr lang="pt-BR" sz="1800" b="1" dirty="0" err="1"/>
              <a:t>hetero</a:t>
            </a:r>
            <a:r>
              <a:rPr lang="pt-BR" sz="1800" b="1" dirty="0"/>
              <a:t> </a:t>
            </a:r>
            <a:r>
              <a:rPr lang="pt-BR" sz="1800" dirty="0"/>
              <a:t>(36) um pouco mais </a:t>
            </a:r>
            <a:r>
              <a:rPr lang="pt-BR" sz="1800" b="1" dirty="0"/>
              <a:t>velhos</a:t>
            </a:r>
            <a:r>
              <a:rPr lang="pt-BR" sz="1800" dirty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pt-BR" sz="2000" dirty="0"/>
              <a:t>Raça: Branca/amarela 59%, Parda 29%, Preta 11% e Indígena 0,5%, com pouca variação entre as populações</a:t>
            </a:r>
            <a:endParaRPr lang="en-US" sz="2400" dirty="0"/>
          </a:p>
          <a:p>
            <a:endParaRPr lang="pt-BR" dirty="0"/>
          </a:p>
        </p:txBody>
      </p:sp>
      <p:graphicFrame>
        <p:nvGraphicFramePr>
          <p:cNvPr id="12" name="Gráfic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613153"/>
              </p:ext>
            </p:extLst>
          </p:nvPr>
        </p:nvGraphicFramePr>
        <p:xfrm>
          <a:off x="53752" y="3356992"/>
          <a:ext cx="9036496" cy="2994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Elipse 12"/>
          <p:cNvSpPr/>
          <p:nvPr/>
        </p:nvSpPr>
        <p:spPr>
          <a:xfrm>
            <a:off x="5364088" y="3539480"/>
            <a:ext cx="65596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ixaDeTexto 5"/>
          <p:cNvSpPr txBox="1"/>
          <p:nvPr/>
        </p:nvSpPr>
        <p:spPr>
          <a:xfrm>
            <a:off x="8293496" y="6044601"/>
            <a:ext cx="107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N=3.386</a:t>
            </a:r>
            <a:endParaRPr lang="en-US" sz="16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0" y="6581001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*n=10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18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0" y="332657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 smtClean="0">
                <a:solidFill>
                  <a:schemeClr val="tx2"/>
                </a:solidFill>
              </a:rPr>
              <a:t>IST </a:t>
            </a:r>
            <a:r>
              <a:rPr lang="pt-BR" sz="3200" b="1" dirty="0">
                <a:solidFill>
                  <a:schemeClr val="tx2"/>
                </a:solidFill>
              </a:rPr>
              <a:t>(</a:t>
            </a:r>
            <a:r>
              <a:rPr lang="pt-BR" sz="3200" b="1" dirty="0" err="1" smtClean="0">
                <a:solidFill>
                  <a:schemeClr val="tx2"/>
                </a:solidFill>
              </a:rPr>
              <a:t>autorrelato</a:t>
            </a:r>
            <a:r>
              <a:rPr lang="pt-BR" sz="3200" b="1" dirty="0" smtClean="0">
                <a:solidFill>
                  <a:schemeClr val="tx2"/>
                </a:solidFill>
              </a:rPr>
              <a:t>- 6 meses)</a:t>
            </a:r>
            <a:endParaRPr lang="pt-BR" sz="3200" b="1" dirty="0">
              <a:solidFill>
                <a:schemeClr val="tx2"/>
              </a:solidFill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="" xmlns:a16="http://schemas.microsoft.com/office/drawing/2014/main" id="{F7F73F51-64D7-445E-A4B0-AB0E0F2E1059}"/>
              </a:ext>
            </a:extLst>
          </p:cNvPr>
          <p:cNvSpPr txBox="1"/>
          <p:nvPr/>
        </p:nvSpPr>
        <p:spPr>
          <a:xfrm>
            <a:off x="8244408" y="6068521"/>
            <a:ext cx="1151868" cy="23848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N=3.386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="" xmlns:a16="http://schemas.microsoft.com/office/drawing/2014/main" id="{9018EAAE-C7BA-4179-B22E-C9B47A2F86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1207" y="1196752"/>
          <a:ext cx="8641273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Elipse 8">
            <a:extLst>
              <a:ext uri="{FF2B5EF4-FFF2-40B4-BE49-F238E27FC236}">
                <a16:creationId xmlns="" xmlns:a16="http://schemas.microsoft.com/office/drawing/2014/main" id="{A9D32DC7-A071-48E4-BC86-A3EE5E0EC5A6}"/>
              </a:ext>
            </a:extLst>
          </p:cNvPr>
          <p:cNvSpPr/>
          <p:nvPr/>
        </p:nvSpPr>
        <p:spPr>
          <a:xfrm>
            <a:off x="7812360" y="4437112"/>
            <a:ext cx="664277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ector de seta reta 14">
            <a:extLst>
              <a:ext uri="{FF2B5EF4-FFF2-40B4-BE49-F238E27FC236}">
                <a16:creationId xmlns="" xmlns:a16="http://schemas.microsoft.com/office/drawing/2014/main" id="{C6921D62-11A4-47F4-A322-908522A6F872}"/>
              </a:ext>
            </a:extLst>
          </p:cNvPr>
          <p:cNvCxnSpPr>
            <a:cxnSpLocks/>
          </p:cNvCxnSpPr>
          <p:nvPr/>
        </p:nvCxnSpPr>
        <p:spPr>
          <a:xfrm flipH="1">
            <a:off x="3059832" y="2204864"/>
            <a:ext cx="4104456" cy="1390434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15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45996CAB-E20F-4043-AECA-037854C4ACBE}"/>
              </a:ext>
            </a:extLst>
          </p:cNvPr>
          <p:cNvSpPr/>
          <p:nvPr/>
        </p:nvSpPr>
        <p:spPr>
          <a:xfrm>
            <a:off x="6049082" y="476672"/>
            <a:ext cx="2934906" cy="369332"/>
          </a:xfrm>
          <a:prstGeom prst="rect">
            <a:avLst/>
          </a:prstGeo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Diagnóstico de sífilis (base</a:t>
            </a:r>
            <a:r>
              <a:rPr lang="pt-BR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pt-BR" sz="32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="" xmlns:a16="http://schemas.microsoft.com/office/drawing/2014/main" id="{E898A286-CDC2-4904-9DD2-93723C83A58E}"/>
              </a:ext>
            </a:extLst>
          </p:cNvPr>
          <p:cNvSpPr txBox="1"/>
          <p:nvPr/>
        </p:nvSpPr>
        <p:spPr>
          <a:xfrm>
            <a:off x="8316416" y="6021288"/>
            <a:ext cx="1224609" cy="11193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N=2.427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7D4910C9-311A-4DFA-ADA8-7A9D38FD2E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34899"/>
              </p:ext>
            </p:extLst>
          </p:nvPr>
        </p:nvGraphicFramePr>
        <p:xfrm>
          <a:off x="251520" y="980728"/>
          <a:ext cx="8732468" cy="5238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ipse 6">
            <a:extLst>
              <a:ext uri="{FF2B5EF4-FFF2-40B4-BE49-F238E27FC236}">
                <a16:creationId xmlns="" xmlns:a16="http://schemas.microsoft.com/office/drawing/2014/main" id="{EAF90252-DAE8-4273-BE34-616FD032FD64}"/>
              </a:ext>
            </a:extLst>
          </p:cNvPr>
          <p:cNvSpPr/>
          <p:nvPr/>
        </p:nvSpPr>
        <p:spPr>
          <a:xfrm>
            <a:off x="7243219" y="4601585"/>
            <a:ext cx="664277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7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108520" y="335486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 smtClean="0">
                <a:solidFill>
                  <a:schemeClr val="tx2"/>
                </a:solidFill>
              </a:rPr>
              <a:t>Interrupção </a:t>
            </a:r>
            <a:r>
              <a:rPr lang="pt-BR" sz="3200" b="1" dirty="0">
                <a:solidFill>
                  <a:schemeClr val="tx2"/>
                </a:solidFill>
              </a:rPr>
              <a:t>no início da PrEP </a:t>
            </a: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38336" y="1124744"/>
            <a:ext cx="8797144" cy="5040560"/>
          </a:xfrm>
        </p:spPr>
        <p:txBody>
          <a:bodyPr/>
          <a:lstStyle/>
          <a:p>
            <a:r>
              <a:rPr lang="pt-BR" sz="2400" dirty="0"/>
              <a:t>Definição: proporção de indivíduos que não voltaram para o retorno de 30 dias*</a:t>
            </a:r>
          </a:p>
          <a:p>
            <a:r>
              <a:rPr lang="pt-BR" sz="2400" dirty="0"/>
              <a:t>Geral: 12,3%</a:t>
            </a:r>
            <a:endParaRPr lang="en-US" sz="2800" dirty="0"/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7504" y="6381328"/>
            <a:ext cx="35283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* dentre todos que fizeram o 1º atendimento há pelo menos 60 dias</a:t>
            </a:r>
            <a:endParaRPr lang="en-US" sz="1100" dirty="0"/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/>
          </p:nvPr>
        </p:nvGraphicFramePr>
        <p:xfrm>
          <a:off x="3299027" y="2233347"/>
          <a:ext cx="5799586" cy="4000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 noGrp="1"/>
          </p:cNvGraphicFramePr>
          <p:nvPr>
            <p:extLst/>
          </p:nvPr>
        </p:nvGraphicFramePr>
        <p:xfrm>
          <a:off x="323528" y="2233347"/>
          <a:ext cx="3888432" cy="403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/>
          <p:cNvSpPr txBox="1"/>
          <p:nvPr/>
        </p:nvSpPr>
        <p:spPr>
          <a:xfrm>
            <a:off x="8316416" y="6050033"/>
            <a:ext cx="107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N=2.475</a:t>
            </a:r>
            <a:endParaRPr lang="en-US" sz="1600" dirty="0"/>
          </a:p>
        </p:txBody>
      </p:sp>
      <p:sp>
        <p:nvSpPr>
          <p:cNvPr id="16" name="Elipse 15"/>
          <p:cNvSpPr/>
          <p:nvPr/>
        </p:nvSpPr>
        <p:spPr>
          <a:xfrm>
            <a:off x="5734036" y="2564904"/>
            <a:ext cx="664277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8101668" y="3356992"/>
            <a:ext cx="65596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1611784" y="2624328"/>
            <a:ext cx="65596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1354811" y="5641848"/>
            <a:ext cx="65596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4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756592" y="340797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Adesão 	</a:t>
            </a:r>
          </a:p>
        </p:txBody>
      </p:sp>
      <p:sp>
        <p:nvSpPr>
          <p:cNvPr id="5" name="CaixaDeTexto 1"/>
          <p:cNvSpPr txBox="1"/>
          <p:nvPr/>
        </p:nvSpPr>
        <p:spPr>
          <a:xfrm>
            <a:off x="391974" y="5812044"/>
            <a:ext cx="1295037" cy="4065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N=2.428</a:t>
            </a: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05394"/>
              </p:ext>
            </p:extLst>
          </p:nvPr>
        </p:nvGraphicFramePr>
        <p:xfrm>
          <a:off x="4064777" y="1559055"/>
          <a:ext cx="5547783" cy="403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tângulo 10"/>
          <p:cNvSpPr/>
          <p:nvPr/>
        </p:nvSpPr>
        <p:spPr>
          <a:xfrm>
            <a:off x="1061837" y="1217107"/>
            <a:ext cx="900146" cy="429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/>
          <p:cNvSpPr/>
          <p:nvPr/>
        </p:nvSpPr>
        <p:spPr>
          <a:xfrm>
            <a:off x="1269960" y="2148503"/>
            <a:ext cx="900146" cy="289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271831"/>
              </p:ext>
            </p:extLst>
          </p:nvPr>
        </p:nvGraphicFramePr>
        <p:xfrm>
          <a:off x="-1311520" y="1148832"/>
          <a:ext cx="6747616" cy="4440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1"/>
          <p:cNvSpPr txBox="1"/>
          <p:nvPr/>
        </p:nvSpPr>
        <p:spPr>
          <a:xfrm>
            <a:off x="904775" y="1257815"/>
            <a:ext cx="2114415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/>
              <a:t>No retorno de 30 dias:</a:t>
            </a:r>
            <a:endParaRPr lang="en-US" sz="1600" b="1" dirty="0"/>
          </a:p>
        </p:txBody>
      </p:sp>
      <p:sp>
        <p:nvSpPr>
          <p:cNvPr id="14" name="CaixaDeTexto 1"/>
          <p:cNvSpPr txBox="1"/>
          <p:nvPr/>
        </p:nvSpPr>
        <p:spPr>
          <a:xfrm>
            <a:off x="6366024" y="1278710"/>
            <a:ext cx="1768711" cy="34015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/>
              <a:t>Após 3 meses:</a:t>
            </a:r>
            <a:endParaRPr lang="en-US" sz="1600" b="1" dirty="0"/>
          </a:p>
        </p:txBody>
      </p:sp>
      <p:sp>
        <p:nvSpPr>
          <p:cNvPr id="15" name="CaixaDeTexto 1"/>
          <p:cNvSpPr txBox="1"/>
          <p:nvPr/>
        </p:nvSpPr>
        <p:spPr>
          <a:xfrm>
            <a:off x="7811141" y="5525249"/>
            <a:ext cx="1152534" cy="57358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N=861</a:t>
            </a:r>
          </a:p>
        </p:txBody>
      </p:sp>
    </p:spTree>
    <p:extLst>
      <p:ext uri="{BB962C8B-B14F-4D97-AF65-F5344CB8AC3E}">
        <p14:creationId xmlns:p14="http://schemas.microsoft.com/office/powerpoint/2010/main" val="16342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0" y="332657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Eventos Adversos – retorno 30 dias	</a:t>
            </a:r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947629"/>
              </p:ext>
            </p:extLst>
          </p:nvPr>
        </p:nvGraphicFramePr>
        <p:xfrm>
          <a:off x="1" y="663375"/>
          <a:ext cx="9036496" cy="5069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1"/>
          <p:cNvSpPr txBox="1"/>
          <p:nvPr/>
        </p:nvSpPr>
        <p:spPr>
          <a:xfrm>
            <a:off x="8244408" y="6021288"/>
            <a:ext cx="991283" cy="4065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N=2.428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403648" y="5879308"/>
            <a:ext cx="208823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Nenhum EA grave!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657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0" y="332657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Eventos Adversos – </a:t>
            </a:r>
            <a:r>
              <a:rPr lang="pt-BR" sz="3200" b="1" dirty="0" smtClean="0">
                <a:solidFill>
                  <a:schemeClr val="tx2"/>
                </a:solidFill>
              </a:rPr>
              <a:t>persistência</a:t>
            </a: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79949"/>
              </p:ext>
            </p:extLst>
          </p:nvPr>
        </p:nvGraphicFramePr>
        <p:xfrm>
          <a:off x="395536" y="-102737"/>
          <a:ext cx="8352928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07504" y="5661248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* Considerando persistência somente o(s) mesmo(s) sintoma</a:t>
            </a:r>
          </a:p>
          <a:p>
            <a:r>
              <a:rPr lang="pt-BR" sz="1600" dirty="0" smtClean="0"/>
              <a:t>(se considerarmos qualquer um a proporção sobe para 33,3% - 26/78)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178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641688" y="387476"/>
            <a:ext cx="8064896" cy="4914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3000" b="1" i="0" u="none" strike="noStrike" cap="none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Estudos de implementação da PrEP no Brasil</a:t>
            </a:r>
            <a:endParaRPr lang="pt-BR" sz="3000" b="1" i="0" u="none" strike="noStrike" cap="none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531509" y="1375465"/>
            <a:ext cx="8098412" cy="45357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600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200" dirty="0"/>
              <a:t>Desde 2013, o Ministério da Saúde </a:t>
            </a:r>
            <a:r>
              <a:rPr lang="pt-BR" sz="2200" dirty="0" err="1" smtClean="0"/>
              <a:t>co-financiou</a:t>
            </a:r>
            <a:r>
              <a:rPr lang="pt-BR" sz="2200" dirty="0" smtClean="0"/>
              <a:t> </a:t>
            </a:r>
            <a:r>
              <a:rPr lang="pt-BR" sz="2200" dirty="0"/>
              <a:t>projetos de demonstração da PrEP * para informar a política nacional de PrEP com evidências científicas consistentes</a:t>
            </a:r>
            <a:r>
              <a:rPr lang="pt-BR" sz="2200" dirty="0" smtClean="0"/>
              <a:t>.</a:t>
            </a:r>
          </a:p>
          <a:p>
            <a:pPr lvl="0" indent="-3600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pPr lvl="0" indent="-3600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200" dirty="0"/>
              <a:t>Um estudo de custo-efetividade, em parceria com a Fiocruz e a Universidade de Harvard, mostrou que a PrEP é custo-efetiva no Brasil entre populações-chave </a:t>
            </a:r>
            <a:r>
              <a:rPr lang="pt-BR" sz="2200" dirty="0" smtClean="0"/>
              <a:t>**.</a:t>
            </a:r>
          </a:p>
          <a:p>
            <a:pPr lvl="0" indent="-360000"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US" sz="2200" dirty="0" smtClean="0"/>
          </a:p>
          <a:p>
            <a:pPr lvl="0" indent="-360000"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200" dirty="0" smtClean="0"/>
              <a:t>2018: dois </a:t>
            </a:r>
            <a:r>
              <a:rPr lang="pt-BR" sz="2200" dirty="0"/>
              <a:t>estudos de implementação, em parceria com UNITAID e Fiocruz (</a:t>
            </a:r>
            <a:r>
              <a:rPr lang="pt-BR" sz="2200" dirty="0" err="1"/>
              <a:t>ImPrEP</a:t>
            </a:r>
            <a:r>
              <a:rPr lang="pt-BR" sz="2200" dirty="0"/>
              <a:t> e PrEP Adolescentes).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261724" y="5634247"/>
            <a:ext cx="8824823" cy="5539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050" dirty="0">
                <a:latin typeface="Calibri"/>
                <a:ea typeface="Calibri"/>
                <a:cs typeface="Calibri"/>
                <a:sym typeface="Calibri"/>
              </a:rPr>
              <a:t>*PrEP </a:t>
            </a:r>
            <a:r>
              <a:rPr lang="pt-BR" sz="1050" dirty="0" err="1">
                <a:latin typeface="Calibri"/>
                <a:ea typeface="Calibri"/>
                <a:cs typeface="Calibri"/>
                <a:sym typeface="Calibri"/>
              </a:rPr>
              <a:t>Brazil</a:t>
            </a:r>
            <a:r>
              <a:rPr lang="pt-BR" sz="1050" dirty="0">
                <a:latin typeface="Calibri"/>
                <a:ea typeface="Calibri"/>
                <a:cs typeface="Calibri"/>
                <a:sym typeface="Calibri"/>
              </a:rPr>
              <a:t> (Fiocruz), Projeto Combina (FMUSP), “</a:t>
            </a:r>
            <a:r>
              <a:rPr lang="pt-BR" sz="1050" dirty="0" err="1">
                <a:latin typeface="Calibri"/>
                <a:ea typeface="Calibri"/>
                <a:cs typeface="Calibri"/>
                <a:sym typeface="Calibri"/>
              </a:rPr>
              <a:t>PreParadas</a:t>
            </a:r>
            <a:r>
              <a:rPr lang="pt-BR" sz="1050" dirty="0">
                <a:latin typeface="Calibri"/>
                <a:ea typeface="Calibri"/>
                <a:cs typeface="Calibri"/>
                <a:sym typeface="Calibri"/>
              </a:rPr>
              <a:t>” (Fiocruz), Projeto Horizonte (UFMG), Projeto Trans (UFBA) em: Rio de Janeiro, São Paulo, Porto Alegre, Manaus, Ribeirão Preto, Belo Horizonte, Salvador, Fortaleza e Curitiba.</a:t>
            </a:r>
          </a:p>
          <a:p>
            <a:r>
              <a:rPr lang="pt-BR" sz="1050" dirty="0">
                <a:latin typeface="Calibri"/>
                <a:ea typeface="Calibri"/>
                <a:cs typeface="Calibri"/>
                <a:sym typeface="Calibri"/>
              </a:rPr>
              <a:t>** Luz, P et al. </a:t>
            </a:r>
            <a:r>
              <a:rPr lang="en-US" sz="1050">
                <a:latin typeface="Calibri"/>
                <a:ea typeface="Calibri"/>
                <a:cs typeface="Calibri"/>
              </a:rPr>
              <a:t>The </a:t>
            </a:r>
            <a:r>
              <a:rPr lang="en-US" sz="1050" smtClean="0">
                <a:latin typeface="Calibri"/>
                <a:ea typeface="Calibri"/>
                <a:cs typeface="Calibri"/>
              </a:rPr>
              <a:t>cost-effectiveness </a:t>
            </a:r>
            <a:r>
              <a:rPr lang="en-US" sz="1050" dirty="0">
                <a:latin typeface="Calibri"/>
                <a:ea typeface="Calibri"/>
                <a:cs typeface="Calibri"/>
              </a:rPr>
              <a:t>of HIV pre-exposure prophylaxis (PrEP) in </a:t>
            </a:r>
            <a:r>
              <a:rPr lang="en-US" sz="1050">
                <a:latin typeface="Calibri"/>
                <a:ea typeface="Calibri"/>
                <a:cs typeface="Calibri"/>
              </a:rPr>
              <a:t>high-risk </a:t>
            </a:r>
            <a:r>
              <a:rPr lang="en-US" sz="1050" smtClean="0">
                <a:latin typeface="Calibri"/>
                <a:ea typeface="Calibri"/>
                <a:cs typeface="Calibri"/>
              </a:rPr>
              <a:t>men </a:t>
            </a:r>
            <a:r>
              <a:rPr lang="en-US" sz="1050" dirty="0">
                <a:latin typeface="Calibri"/>
                <a:ea typeface="Calibri"/>
                <a:cs typeface="Calibri"/>
              </a:rPr>
              <a:t>who have sex </a:t>
            </a:r>
            <a:r>
              <a:rPr lang="en-US" sz="1050">
                <a:latin typeface="Calibri"/>
                <a:ea typeface="Calibri"/>
                <a:cs typeface="Calibri"/>
              </a:rPr>
              <a:t>with </a:t>
            </a:r>
            <a:r>
              <a:rPr lang="en-US" sz="1050" smtClean="0">
                <a:latin typeface="Calibri"/>
                <a:ea typeface="Calibri"/>
                <a:cs typeface="Calibri"/>
              </a:rPr>
              <a:t>men </a:t>
            </a:r>
            <a:r>
              <a:rPr lang="en-US" sz="1050" dirty="0">
                <a:latin typeface="Calibri"/>
                <a:ea typeface="Calibri"/>
                <a:cs typeface="Calibri"/>
              </a:rPr>
              <a:t>(MSM) </a:t>
            </a:r>
            <a:r>
              <a:rPr lang="en-US" sz="1050">
                <a:latin typeface="Calibri"/>
                <a:ea typeface="Calibri"/>
                <a:cs typeface="Calibri"/>
              </a:rPr>
              <a:t>and </a:t>
            </a:r>
            <a:r>
              <a:rPr lang="en-US" sz="1050" smtClean="0">
                <a:latin typeface="Calibri"/>
                <a:ea typeface="Calibri"/>
                <a:cs typeface="Calibri"/>
              </a:rPr>
              <a:t>transgendered women </a:t>
            </a:r>
            <a:r>
              <a:rPr lang="en-US" sz="1050" dirty="0">
                <a:latin typeface="Calibri"/>
                <a:ea typeface="Calibri"/>
                <a:cs typeface="Calibri"/>
              </a:rPr>
              <a:t>(TGW) in Brazil</a:t>
            </a:r>
            <a:r>
              <a:rPr lang="pt-BR" sz="1050" dirty="0">
                <a:latin typeface="Calibri"/>
                <a:ea typeface="Calibri"/>
                <a:cs typeface="Calibri"/>
              </a:rPr>
              <a:t>. </a:t>
            </a:r>
            <a:r>
              <a:rPr lang="pt-BR" sz="1050" dirty="0" err="1">
                <a:latin typeface="Calibri"/>
                <a:ea typeface="Calibri"/>
                <a:cs typeface="Calibri"/>
              </a:rPr>
              <a:t>Available</a:t>
            </a:r>
            <a:r>
              <a:rPr lang="pt-BR" sz="1050" dirty="0">
                <a:latin typeface="Calibri"/>
                <a:ea typeface="Calibri"/>
                <a:cs typeface="Calibri"/>
              </a:rPr>
              <a:t> </a:t>
            </a:r>
            <a:r>
              <a:rPr lang="pt-BR" sz="1050" dirty="0" err="1">
                <a:latin typeface="Calibri"/>
                <a:ea typeface="Calibri"/>
                <a:cs typeface="Calibri"/>
              </a:rPr>
              <a:t>at</a:t>
            </a:r>
            <a:r>
              <a:rPr lang="pt-BR" sz="1050" dirty="0">
                <a:latin typeface="Calibri"/>
                <a:ea typeface="Calibri"/>
                <a:cs typeface="Calibri"/>
              </a:rPr>
              <a:t>: </a:t>
            </a:r>
            <a:r>
              <a:rPr lang="en-US" sz="1050" dirty="0" smtClean="0">
                <a:latin typeface="Calibri"/>
                <a:ea typeface="Calibri"/>
                <a:cs typeface="Calibri"/>
                <a:hlinkClick r:id="rId3"/>
              </a:rPr>
              <a:t>http</a:t>
            </a:r>
            <a:r>
              <a:rPr lang="en-US" sz="1050" dirty="0">
                <a:latin typeface="Calibri"/>
                <a:ea typeface="Calibri"/>
                <a:cs typeface="Calibri"/>
                <a:hlinkClick r:id="rId3"/>
              </a:rPr>
              <a:t>://programme.aids2016.org/Abstract/Abstract/7622</a:t>
            </a:r>
            <a:endParaRPr lang="pt-BR" sz="105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https://unitaid.eu/ui/images/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781" y="4990283"/>
            <a:ext cx="2016224" cy="47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-108520" y="335486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Uso de preservativos </a:t>
            </a:r>
            <a:r>
              <a:rPr lang="pt-BR" sz="3200" b="1" dirty="0" smtClean="0">
                <a:solidFill>
                  <a:schemeClr val="tx2"/>
                </a:solidFill>
              </a:rPr>
              <a:t>– linha de base </a:t>
            </a:r>
            <a:endParaRPr lang="pt-BR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Gráfico 3"/>
          <p:cNvGraphicFramePr>
            <a:graphicFrameLocks noGrp="1"/>
          </p:cNvGraphicFramePr>
          <p:nvPr>
            <p:extLst/>
          </p:nvPr>
        </p:nvGraphicFramePr>
        <p:xfrm>
          <a:off x="251520" y="1412776"/>
          <a:ext cx="8496944" cy="485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ipse 6"/>
          <p:cNvSpPr/>
          <p:nvPr/>
        </p:nvSpPr>
        <p:spPr>
          <a:xfrm>
            <a:off x="179512" y="1819656"/>
            <a:ext cx="655960" cy="28803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179512" y="5085184"/>
            <a:ext cx="664277" cy="28803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CaixaDeTexto 11"/>
          <p:cNvSpPr txBox="1"/>
          <p:nvPr/>
        </p:nvSpPr>
        <p:spPr>
          <a:xfrm>
            <a:off x="8244408" y="6050033"/>
            <a:ext cx="107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N=3.196*</a:t>
            </a:r>
            <a:endParaRPr lang="en-US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0" y="653585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inclui</a:t>
            </a:r>
            <a:r>
              <a:rPr lang="en-US" sz="1400" dirty="0"/>
              <a:t> n=190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planejamento</a:t>
            </a:r>
            <a:r>
              <a:rPr lang="en-US" sz="1400" dirty="0"/>
              <a:t> </a:t>
            </a:r>
            <a:r>
              <a:rPr lang="en-US" sz="1400" dirty="0" err="1"/>
              <a:t>reprodutivo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916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 noGrp="1"/>
          </p:cNvGraphicFramePr>
          <p:nvPr>
            <p:extLst/>
          </p:nvPr>
        </p:nvGraphicFramePr>
        <p:xfrm>
          <a:off x="179512" y="1196752"/>
          <a:ext cx="8784976" cy="5091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lipse 3"/>
          <p:cNvSpPr/>
          <p:nvPr/>
        </p:nvSpPr>
        <p:spPr>
          <a:xfrm>
            <a:off x="1059813" y="5104206"/>
            <a:ext cx="653563" cy="269010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46534" y="4172858"/>
            <a:ext cx="1650499" cy="336262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>
              <a:solidFill>
                <a:srgbClr val="B5E61D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-108520" y="335486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Uso de preservativos - base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8244408" y="6050033"/>
            <a:ext cx="1079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N=3.196*</a:t>
            </a:r>
            <a:endParaRPr lang="en-US" sz="16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6535858"/>
            <a:ext cx="3888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Não</a:t>
            </a:r>
            <a:r>
              <a:rPr lang="en-US" sz="1400" dirty="0"/>
              <a:t> </a:t>
            </a:r>
            <a:r>
              <a:rPr lang="en-US" sz="1400" dirty="0" err="1"/>
              <a:t>inclui</a:t>
            </a:r>
            <a:r>
              <a:rPr lang="en-US" sz="1400" dirty="0"/>
              <a:t> n=190 </a:t>
            </a:r>
            <a:r>
              <a:rPr lang="en-US" sz="1400" dirty="0" err="1"/>
              <a:t>em</a:t>
            </a:r>
            <a:r>
              <a:rPr lang="en-US" sz="1400" dirty="0"/>
              <a:t> </a:t>
            </a:r>
            <a:r>
              <a:rPr lang="en-US" sz="1400" dirty="0" err="1"/>
              <a:t>planejamento</a:t>
            </a:r>
            <a:r>
              <a:rPr lang="en-US" sz="1400" dirty="0"/>
              <a:t> </a:t>
            </a:r>
            <a:r>
              <a:rPr lang="en-US" sz="1400" dirty="0" err="1"/>
              <a:t>reprodutivo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53511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251520" y="404664"/>
            <a:ext cx="9144000" cy="64807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pt-BR" sz="3200" b="1" dirty="0">
                <a:solidFill>
                  <a:schemeClr val="tx2"/>
                </a:solidFill>
              </a:rPr>
              <a:t>Número de </a:t>
            </a:r>
            <a:r>
              <a:rPr lang="pt-BR" sz="3200" b="1" dirty="0" smtClean="0">
                <a:solidFill>
                  <a:schemeClr val="tx2"/>
                </a:solidFill>
              </a:rPr>
              <a:t>parcerias </a:t>
            </a:r>
            <a:r>
              <a:rPr lang="pt-BR" sz="3200" b="1" dirty="0">
                <a:solidFill>
                  <a:schemeClr val="tx2"/>
                </a:solidFill>
              </a:rPr>
              <a:t>(3 meses) - base</a:t>
            </a:r>
            <a:br>
              <a:rPr lang="pt-BR" sz="3200" b="1" dirty="0">
                <a:solidFill>
                  <a:schemeClr val="tx2"/>
                </a:solidFill>
              </a:rPr>
            </a:br>
            <a:r>
              <a:rPr lang="pt-BR" sz="3200" b="1" dirty="0">
                <a:solidFill>
                  <a:schemeClr val="tx2"/>
                </a:solidFill>
              </a:rPr>
              <a:t>	</a:t>
            </a:r>
          </a:p>
        </p:txBody>
      </p:sp>
      <p:graphicFrame>
        <p:nvGraphicFramePr>
          <p:cNvPr id="6" name="Grá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550440"/>
              </p:ext>
            </p:extLst>
          </p:nvPr>
        </p:nvGraphicFramePr>
        <p:xfrm>
          <a:off x="-180528" y="1240025"/>
          <a:ext cx="4828625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542" y="5295901"/>
            <a:ext cx="1432483" cy="7597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154" y="1988840"/>
            <a:ext cx="3659757" cy="30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1" r="22352" b="-1067"/>
          <a:stretch/>
        </p:blipFill>
        <p:spPr>
          <a:xfrm>
            <a:off x="3089243" y="3140968"/>
            <a:ext cx="2858386" cy="288487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51520" y="768827"/>
            <a:ext cx="8730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</a:rPr>
              <a:t>Agora, nosso desafio é fazer com que a PrEP chegue a quem mais pode se beneficiar dela e esteja em maior risco de contrair HIV: indivíduos de baixa renda e não brancos de grupos </a:t>
            </a:r>
            <a:r>
              <a:rPr lang="pt-BR" sz="2800" b="1" dirty="0" smtClean="0">
                <a:solidFill>
                  <a:srgbClr val="0070C0"/>
                </a:solidFill>
              </a:rPr>
              <a:t>de pessoas </a:t>
            </a:r>
            <a:r>
              <a:rPr lang="pt-BR" sz="2800" b="1" dirty="0" err="1" smtClean="0">
                <a:solidFill>
                  <a:srgbClr val="0070C0"/>
                </a:solidFill>
              </a:rPr>
              <a:t>trans</a:t>
            </a:r>
            <a:r>
              <a:rPr lang="pt-BR" sz="2800" b="1" dirty="0" smtClean="0">
                <a:solidFill>
                  <a:srgbClr val="0070C0"/>
                </a:solidFill>
              </a:rPr>
              <a:t>, </a:t>
            </a:r>
            <a:r>
              <a:rPr lang="pt-BR" sz="2800" b="1" dirty="0">
                <a:solidFill>
                  <a:srgbClr val="0070C0"/>
                </a:solidFill>
              </a:rPr>
              <a:t>jovens gays e profissionais do sexo.</a:t>
            </a:r>
            <a:endParaRPr lang="pt-BR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-1" y="-10803"/>
            <a:ext cx="183205" cy="687635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779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esultado de imagem para prep">
            <a:extLst>
              <a:ext uri="{FF2B5EF4-FFF2-40B4-BE49-F238E27FC236}">
                <a16:creationId xmlns="" xmlns:a16="http://schemas.microsoft.com/office/drawing/2014/main" id="{57E1FD60-582E-45E7-9EDF-7B2BEB33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4" y="745211"/>
            <a:ext cx="7681552" cy="245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93112"/>
              </p:ext>
            </p:extLst>
          </p:nvPr>
        </p:nvGraphicFramePr>
        <p:xfrm>
          <a:off x="1038965" y="3789040"/>
          <a:ext cx="7218470" cy="1674133"/>
        </p:xfrm>
        <a:graphic>
          <a:graphicData uri="http://schemas.openxmlformats.org/drawingml/2006/table">
            <a:tbl>
              <a:tblPr firstRow="1" bandRow="1"/>
              <a:tblGrid>
                <a:gridCol w="72184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674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/>
                        <a:t>Se a </a:t>
                      </a:r>
                      <a:r>
                        <a:rPr lang="es-ES" sz="3200" dirty="0" err="1"/>
                        <a:t>PrEP</a:t>
                      </a:r>
                      <a:r>
                        <a:rPr lang="es-ES" sz="3200" dirty="0"/>
                        <a:t> </a:t>
                      </a:r>
                      <a:r>
                        <a:rPr lang="es-ES" sz="3200" dirty="0" err="1"/>
                        <a:t>fosse</a:t>
                      </a:r>
                      <a:r>
                        <a:rPr lang="es-ES" sz="3200" dirty="0"/>
                        <a:t> </a:t>
                      </a:r>
                      <a:r>
                        <a:rPr lang="es-ES" sz="3200" dirty="0" err="1"/>
                        <a:t>somente</a:t>
                      </a:r>
                      <a:r>
                        <a:rPr lang="es-ES" sz="3200" dirty="0"/>
                        <a:t> </a:t>
                      </a:r>
                      <a:r>
                        <a:rPr lang="es-ES" sz="3200" dirty="0" err="1"/>
                        <a:t>um</a:t>
                      </a:r>
                      <a:r>
                        <a:rPr lang="es-ES" sz="3200" dirty="0"/>
                        <a:t> medicamento, </a:t>
                      </a:r>
                      <a:r>
                        <a:rPr lang="es-ES" sz="3200" dirty="0" err="1"/>
                        <a:t>poderia</a:t>
                      </a:r>
                      <a:r>
                        <a:rPr lang="es-ES" sz="3200" dirty="0"/>
                        <a:t> ser </a:t>
                      </a:r>
                      <a:r>
                        <a:rPr lang="es-ES" sz="3200" dirty="0" err="1"/>
                        <a:t>uma</a:t>
                      </a:r>
                      <a:r>
                        <a:rPr lang="es-ES" sz="3200" dirty="0"/>
                        <a:t> </a:t>
                      </a:r>
                      <a:r>
                        <a:rPr lang="es-ES" sz="3200" dirty="0" err="1"/>
                        <a:t>solução</a:t>
                      </a:r>
                      <a:r>
                        <a:rPr lang="es-ES" sz="3200" dirty="0"/>
                        <a:t> para o HIV, mas </a:t>
                      </a:r>
                      <a:r>
                        <a:rPr lang="es-ES" sz="3200" dirty="0" err="1"/>
                        <a:t>não</a:t>
                      </a:r>
                      <a:r>
                        <a:rPr lang="es-ES" sz="3200" dirty="0"/>
                        <a:t> para as IST.</a:t>
                      </a:r>
                      <a:endParaRPr lang="pt-BR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04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5E669BB-CE96-4937-9A9B-5F7B19B35B6D}"/>
              </a:ext>
            </a:extLst>
          </p:cNvPr>
          <p:cNvSpPr/>
          <p:nvPr/>
        </p:nvSpPr>
        <p:spPr>
          <a:xfrm>
            <a:off x="457200" y="2132856"/>
            <a:ext cx="8229600" cy="219831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/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D9E95C6-0D8E-4CFD-8C1B-238ADAE0F9DD}"/>
              </a:ext>
            </a:extLst>
          </p:cNvPr>
          <p:cNvSpPr txBox="1"/>
          <p:nvPr/>
        </p:nvSpPr>
        <p:spPr>
          <a:xfrm>
            <a:off x="548640" y="2423160"/>
            <a:ext cx="813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/>
              <a:t>PrEP </a:t>
            </a:r>
            <a:r>
              <a:rPr lang="es-ES" sz="4800" dirty="0" err="1"/>
              <a:t>não</a:t>
            </a:r>
            <a:r>
              <a:rPr lang="es-ES" sz="4800" dirty="0"/>
              <a:t> é </a:t>
            </a:r>
            <a:r>
              <a:rPr lang="es-ES" sz="4800" dirty="0" err="1"/>
              <a:t>somente</a:t>
            </a:r>
            <a:r>
              <a:rPr lang="es-ES" sz="4800" dirty="0"/>
              <a:t> </a:t>
            </a:r>
            <a:r>
              <a:rPr lang="es-ES" sz="4800" dirty="0" err="1"/>
              <a:t>uma</a:t>
            </a:r>
            <a:r>
              <a:rPr lang="es-ES" sz="4800" dirty="0"/>
              <a:t> droga, mas </a:t>
            </a:r>
            <a:r>
              <a:rPr lang="es-ES" sz="4800" dirty="0" err="1"/>
              <a:t>um</a:t>
            </a:r>
            <a:r>
              <a:rPr lang="es-ES" sz="4800" dirty="0"/>
              <a:t> estilo de </a:t>
            </a:r>
            <a:r>
              <a:rPr lang="es-ES" sz="4800" dirty="0" smtClean="0"/>
              <a:t>vida!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01258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C90C923F-28CC-46A1-B324-3B6E25BA895E}"/>
              </a:ext>
            </a:extLst>
          </p:cNvPr>
          <p:cNvSpPr/>
          <p:nvPr/>
        </p:nvSpPr>
        <p:spPr>
          <a:xfrm>
            <a:off x="145148" y="675461"/>
            <a:ext cx="88537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Estilo de vida </a:t>
            </a:r>
            <a:r>
              <a:rPr lang="pt-BR" sz="72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PrEP</a:t>
            </a:r>
            <a:r>
              <a:rPr lang="pt-BR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1DEC49A4-9F3E-429D-ACD6-E411A837AB8F}"/>
              </a:ext>
            </a:extLst>
          </p:cNvPr>
          <p:cNvSpPr/>
          <p:nvPr/>
        </p:nvSpPr>
        <p:spPr>
          <a:xfrm>
            <a:off x="531820" y="1955245"/>
            <a:ext cx="3234692" cy="9535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419" sz="5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Testagem</a:t>
            </a:r>
            <a:endParaRPr lang="es-419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8A502B23-BC22-46B0-8EE3-D3A994EE6C4D}"/>
              </a:ext>
            </a:extLst>
          </p:cNvPr>
          <p:cNvSpPr/>
          <p:nvPr/>
        </p:nvSpPr>
        <p:spPr>
          <a:xfrm>
            <a:off x="4287921" y="3148558"/>
            <a:ext cx="35712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Anticoncepção</a:t>
            </a:r>
            <a:endParaRPr lang="pt-BR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2D61AC94-CFFA-4E1F-8767-23C728E7A26B}"/>
              </a:ext>
            </a:extLst>
          </p:cNvPr>
          <p:cNvSpPr/>
          <p:nvPr/>
        </p:nvSpPr>
        <p:spPr>
          <a:xfrm>
            <a:off x="663707" y="3166012"/>
            <a:ext cx="33825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Preservativo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53CEB9B8-86B1-44EF-96A6-8E651DABF9D4}"/>
              </a:ext>
            </a:extLst>
          </p:cNvPr>
          <p:cNvSpPr/>
          <p:nvPr/>
        </p:nvSpPr>
        <p:spPr>
          <a:xfrm>
            <a:off x="4648886" y="1970346"/>
            <a:ext cx="3069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419" sz="5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Vacinação</a:t>
            </a:r>
            <a:endParaRPr lang="es-419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DF64E413-3B1C-4059-8AC4-73AFBD71F8D0}"/>
              </a:ext>
            </a:extLst>
          </p:cNvPr>
          <p:cNvSpPr/>
          <p:nvPr/>
        </p:nvSpPr>
        <p:spPr>
          <a:xfrm>
            <a:off x="982049" y="4131374"/>
            <a:ext cx="71799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419" sz="4400" b="1" dirty="0" err="1">
                <a:ln/>
                <a:solidFill>
                  <a:schemeClr val="accent4"/>
                </a:solidFill>
              </a:rPr>
              <a:t>Triagem</a:t>
            </a:r>
            <a:r>
              <a:rPr lang="es-419" sz="4400" b="1" dirty="0">
                <a:ln/>
                <a:solidFill>
                  <a:schemeClr val="accent4"/>
                </a:solidFill>
              </a:rPr>
              <a:t> e </a:t>
            </a:r>
            <a:r>
              <a:rPr lang="es-419" sz="4400" b="1" dirty="0" err="1">
                <a:ln/>
                <a:solidFill>
                  <a:schemeClr val="accent4"/>
                </a:solidFill>
              </a:rPr>
              <a:t>tratamento</a:t>
            </a:r>
            <a:r>
              <a:rPr lang="es-419" sz="4400" b="1" dirty="0">
                <a:ln/>
                <a:solidFill>
                  <a:schemeClr val="accent4"/>
                </a:solidFill>
              </a:rPr>
              <a:t> de IST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="" xmlns:a16="http://schemas.microsoft.com/office/drawing/2014/main" id="{5D6365CC-F260-48DA-A527-5BC00390C872}"/>
              </a:ext>
            </a:extLst>
          </p:cNvPr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="" xmlns:a16="http://schemas.microsoft.com/office/drawing/2014/main" id="{AA3DA25B-4AFB-4E55-8775-CD713AEC70FC}"/>
              </a:ext>
            </a:extLst>
          </p:cNvPr>
          <p:cNvSpPr/>
          <p:nvPr/>
        </p:nvSpPr>
        <p:spPr>
          <a:xfrm>
            <a:off x="429065" y="5133701"/>
            <a:ext cx="8285868" cy="10772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Empoderar os </a:t>
            </a:r>
            <a:r>
              <a:rPr lang="es-ES" sz="3200" b="1" spc="50" dirty="0" err="1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usuários</a:t>
            </a:r>
            <a:r>
              <a:rPr lang="es-ES" sz="3200" b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s-E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sobre </a:t>
            </a:r>
            <a:r>
              <a:rPr lang="es-ES" sz="32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saúde</a:t>
            </a:r>
            <a:r>
              <a:rPr lang="es-E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sexual e </a:t>
            </a:r>
            <a:r>
              <a:rPr lang="es-ES" sz="32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reprodutiva</a:t>
            </a:r>
            <a:endParaRPr lang="pt-BR" sz="32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84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="" xmlns:a16="http://schemas.microsoft.com/office/drawing/2014/main" id="{65F919F1-9C7E-4744-B172-FF1331B35C6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3568" y="3645024"/>
          <a:ext cx="3456384" cy="1732519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="" xmlns:a16="http://schemas.microsoft.com/office/drawing/2014/main" val="1031832220"/>
                    </a:ext>
                  </a:extLst>
                </a:gridCol>
              </a:tblGrid>
              <a:tr h="173251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O </a:t>
                      </a:r>
                      <a:r>
                        <a:rPr lang="es-ES" sz="3200" dirty="0" err="1">
                          <a:solidFill>
                            <a:schemeClr val="tx1"/>
                          </a:solidFill>
                        </a:rPr>
                        <a:t>melhor</a:t>
                      </a:r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 sexo </a:t>
                      </a:r>
                      <a:r>
                        <a:rPr lang="es-ES" sz="3200" dirty="0" err="1">
                          <a:solidFill>
                            <a:schemeClr val="tx1"/>
                          </a:solidFill>
                        </a:rPr>
                        <a:t>com</a:t>
                      </a:r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 o menor risco </a:t>
                      </a:r>
                      <a:r>
                        <a:rPr lang="es-ES" sz="3200" dirty="0" err="1">
                          <a:solidFill>
                            <a:schemeClr val="tx1"/>
                          </a:solidFill>
                        </a:rPr>
                        <a:t>possível</a:t>
                      </a:r>
                      <a:r>
                        <a:rPr lang="es-ES" sz="3200" dirty="0">
                          <a:solidFill>
                            <a:schemeClr val="tx1"/>
                          </a:solidFill>
                        </a:rPr>
                        <a:t>!</a:t>
                      </a:r>
                      <a:r>
                        <a:rPr lang="pt-BR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1178659"/>
                  </a:ext>
                </a:extLst>
              </a:tr>
            </a:tbl>
          </a:graphicData>
        </a:graphic>
      </p:graphicFrame>
      <p:pic>
        <p:nvPicPr>
          <p:cNvPr id="1026" name="Picture 2" descr="Resultado de imagem para saude sexual">
            <a:extLst>
              <a:ext uri="{FF2B5EF4-FFF2-40B4-BE49-F238E27FC236}">
                <a16:creationId xmlns="" xmlns:a16="http://schemas.microsoft.com/office/drawing/2014/main" id="{EB7AA665-EE2D-4EE8-9456-9929E4ED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87" y="3405673"/>
            <a:ext cx="4029030" cy="266573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16">
            <a:extLst>
              <a:ext uri="{FF2B5EF4-FFF2-40B4-BE49-F238E27FC236}">
                <a16:creationId xmlns="" xmlns:a16="http://schemas.microsoft.com/office/drawing/2014/main" id="{AA3DA25B-4AFB-4E55-8775-CD713AEC70FC}"/>
              </a:ext>
            </a:extLst>
          </p:cNvPr>
          <p:cNvSpPr/>
          <p:nvPr/>
        </p:nvSpPr>
        <p:spPr>
          <a:xfrm>
            <a:off x="251520" y="764704"/>
            <a:ext cx="865582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2800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</a:t>
            </a:r>
            <a:r>
              <a:rPr lang="pt-BR" sz="2800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Ter relações sexuais é parte da natureza humana. Temos relações sexuais para ter bebês, temos relações sexuais para expressar nosso amor e afeto, temos relações sexuais para sentir prazer e intimidade</a:t>
            </a:r>
            <a:r>
              <a:rPr lang="bg-BG" sz="2800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” (Teodora Elvira Wi | TED x MonteCarlo 2017)</a:t>
            </a:r>
            <a:endParaRPr lang="pt-BR" sz="2800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8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t>37</a:t>
            </a:fld>
            <a:endParaRPr lang="pt-B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58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do contra capa padrao periodo eleitoral 2018.jpg" descr="/Users/fredlobo/Documents/NUCOM AT THE MOMENT/GAB/apresentacoes powrpoint 2018 periodo eleitoral/fundo contra capa padrao periodo eleitoral 2018.jp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286000" y="26903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cs typeface="Arial" panose="020B0604020202020204" pitchFamily="34" charset="0"/>
              </a:rPr>
              <a:t>Obrigada!</a:t>
            </a:r>
            <a:endParaRPr lang="pt-BR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endParaRPr lang="pt-BR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/>
            <a:r>
              <a:rPr lang="pt-BR" b="1" dirty="0" smtClean="0">
                <a:solidFill>
                  <a:schemeClr val="bg1"/>
                </a:solidFill>
                <a:cs typeface="Arial" panose="020B0604020202020204" pitchFamily="34" charset="0"/>
              </a:rPr>
              <a:t>www.saude.gov.br</a:t>
            </a:r>
            <a:r>
              <a:rPr lang="pt-BR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pt-BR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/>
                </a:solidFill>
                <a:cs typeface="Arial" panose="020B0604020202020204" pitchFamily="34" charset="0"/>
              </a:rPr>
              <a:t>www.aids.gov.br</a:t>
            </a:r>
          </a:p>
        </p:txBody>
      </p:sp>
    </p:spTree>
    <p:extLst>
      <p:ext uri="{BB962C8B-B14F-4D97-AF65-F5344CB8AC3E}">
        <p14:creationId xmlns:p14="http://schemas.microsoft.com/office/powerpoint/2010/main" val="16931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545690" y="332656"/>
            <a:ext cx="8141110" cy="8029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t-BR" sz="3200" b="1" dirty="0" smtClean="0">
                <a:solidFill>
                  <a:srgbClr val="0070C0"/>
                </a:solidFill>
              </a:rPr>
              <a:t>PCDT PrEP</a:t>
            </a:r>
            <a:endParaRPr lang="pt-BR"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06919" y="1160177"/>
            <a:ext cx="5185834" cy="49024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800" dirty="0"/>
              <a:t>Desenvolvimento: comissão especial (peritos científicos + sociedade civil</a:t>
            </a:r>
            <a:r>
              <a:rPr lang="pt-BR" sz="1800" dirty="0" smtClean="0"/>
              <a:t>). Consulta pública com + de 3500 contribuições</a:t>
            </a:r>
          </a:p>
          <a:p>
            <a:pPr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800" dirty="0" smtClean="0"/>
              <a:t>A CONITEC </a:t>
            </a:r>
            <a:r>
              <a:rPr lang="pt-BR" sz="1800" dirty="0"/>
              <a:t>recomendou a </a:t>
            </a:r>
            <a:r>
              <a:rPr lang="pt-BR" sz="1800" dirty="0" smtClean="0"/>
              <a:t>inclusão da </a:t>
            </a:r>
            <a:r>
              <a:rPr lang="pt-BR" sz="1800" dirty="0"/>
              <a:t>PrEP + </a:t>
            </a:r>
            <a:r>
              <a:rPr lang="pt-BR" sz="1800" dirty="0" smtClean="0"/>
              <a:t>aprovação na ANVISA do TDF(300mg)+ FTC(200mg) </a:t>
            </a:r>
            <a:r>
              <a:rPr lang="pt-BR" sz="1800" dirty="0"/>
              <a:t>(</a:t>
            </a:r>
            <a:r>
              <a:rPr lang="pt-BR" sz="1800" dirty="0" err="1"/>
              <a:t>Gilead</a:t>
            </a:r>
            <a:r>
              <a:rPr lang="pt-BR" sz="1800" dirty="0" smtClean="0"/>
              <a:t>), </a:t>
            </a:r>
            <a:r>
              <a:rPr lang="pt-BR" sz="1800" dirty="0"/>
              <a:t>em maio de </a:t>
            </a:r>
            <a:r>
              <a:rPr lang="pt-BR" sz="1800" dirty="0" smtClean="0"/>
              <a:t>2017</a:t>
            </a:r>
          </a:p>
          <a:p>
            <a:pPr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800" dirty="0" smtClean="0"/>
              <a:t>PCDT publicado no DOU, maio 2017</a:t>
            </a:r>
          </a:p>
          <a:p>
            <a:pPr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1800" dirty="0"/>
              <a:t>D</a:t>
            </a:r>
            <a:r>
              <a:rPr lang="pt-BR" sz="1800" dirty="0" smtClean="0"/>
              <a:t>iretriz brasileira: dose </a:t>
            </a:r>
            <a:r>
              <a:rPr lang="pt-BR" sz="1800" dirty="0"/>
              <a:t>diária de TDF + FTC</a:t>
            </a:r>
            <a:r>
              <a:rPr lang="pt-BR" sz="1800" dirty="0" smtClean="0"/>
              <a:t>.</a:t>
            </a:r>
          </a:p>
          <a:p>
            <a:pPr>
              <a:spcAft>
                <a:spcPts val="600"/>
              </a:spcAft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US" sz="1800" dirty="0" err="1" smtClean="0"/>
              <a:t>Público</a:t>
            </a:r>
            <a:r>
              <a:rPr lang="en-US" sz="1800" dirty="0" smtClean="0"/>
              <a:t> </a:t>
            </a:r>
            <a:r>
              <a:rPr lang="en-US" sz="1800" dirty="0" err="1" smtClean="0"/>
              <a:t>alvo</a:t>
            </a:r>
            <a:r>
              <a:rPr lang="en-US" sz="1800" dirty="0" smtClean="0"/>
              <a:t>: </a:t>
            </a:r>
          </a:p>
          <a:p>
            <a:pPr lvl="1"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 </a:t>
            </a:r>
            <a:r>
              <a:rPr lang="pt-BR" sz="1800" dirty="0"/>
              <a:t>Gays e outros HSH;</a:t>
            </a:r>
          </a:p>
          <a:p>
            <a:pPr lvl="1"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  Pessoas </a:t>
            </a:r>
            <a:r>
              <a:rPr lang="pt-BR" sz="1800" dirty="0" err="1"/>
              <a:t>trans</a:t>
            </a:r>
            <a:r>
              <a:rPr lang="pt-BR" sz="1800" dirty="0"/>
              <a:t>;</a:t>
            </a:r>
          </a:p>
          <a:p>
            <a:pPr lvl="1"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800" dirty="0"/>
              <a:t>  Trabalhadores do </a:t>
            </a:r>
            <a:r>
              <a:rPr lang="pt-BR" sz="1800" dirty="0" smtClean="0"/>
              <a:t>sexo;</a:t>
            </a:r>
            <a:endParaRPr lang="pt-BR" sz="1800" dirty="0"/>
          </a:p>
          <a:p>
            <a:pPr lvl="1">
              <a:spcAft>
                <a:spcPts val="600"/>
              </a:spcAft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pt-BR" sz="1800" dirty="0" smtClean="0"/>
              <a:t>  Casais </a:t>
            </a:r>
            <a:r>
              <a:rPr lang="pt-BR" sz="1800" dirty="0" err="1" smtClean="0"/>
              <a:t>sorodiscordantes</a:t>
            </a:r>
            <a:r>
              <a:rPr lang="pt-BR" sz="1800" dirty="0" smtClean="0"/>
              <a:t>.</a:t>
            </a:r>
            <a:endParaRPr sz="18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469" y="1327688"/>
            <a:ext cx="1479090" cy="2099688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6188704" y="3396456"/>
            <a:ext cx="18821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hlinkClick r:id="rId4"/>
              </a:rPr>
              <a:t>www.aids.gov.br/pcdt</a:t>
            </a:r>
            <a:endParaRPr lang="pt-BR" sz="1200" dirty="0"/>
          </a:p>
        </p:txBody>
      </p:sp>
      <p:pic>
        <p:nvPicPr>
          <p:cNvPr id="6" name="Imagem 5"/>
          <p:cNvPicPr/>
          <p:nvPr/>
        </p:nvPicPr>
        <p:blipFill rotWithShape="1">
          <a:blip r:embed="rId5"/>
          <a:srcRect l="16580" t="8465" r="66134" b="2369"/>
          <a:stretch/>
        </p:blipFill>
        <p:spPr bwMode="auto">
          <a:xfrm>
            <a:off x="5292080" y="3620976"/>
            <a:ext cx="1663934" cy="2540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m 6"/>
          <p:cNvPicPr/>
          <p:nvPr/>
        </p:nvPicPr>
        <p:blipFill rotWithShape="1">
          <a:blip r:embed="rId6"/>
          <a:srcRect l="17747" t="8465" r="67591" b="2772"/>
          <a:stretch/>
        </p:blipFill>
        <p:spPr bwMode="auto">
          <a:xfrm>
            <a:off x="7068297" y="3620976"/>
            <a:ext cx="1434595" cy="2550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54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/>
        </p:nvSpPr>
        <p:spPr>
          <a:xfrm>
            <a:off x="6906127" y="2998872"/>
            <a:ext cx="1431757" cy="17081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Seguimento </a:t>
            </a:r>
            <a:endParaRPr lang="pt-BR" sz="21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1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usuário de PrEP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497496828"/>
              </p:ext>
            </p:extLst>
          </p:nvPr>
        </p:nvGraphicFramePr>
        <p:xfrm>
          <a:off x="1187624" y="832016"/>
          <a:ext cx="7357004" cy="4333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9" name="Shape 309"/>
          <p:cNvSpPr txBox="1"/>
          <p:nvPr/>
        </p:nvSpPr>
        <p:spPr>
          <a:xfrm>
            <a:off x="251520" y="4149080"/>
            <a:ext cx="9022466" cy="17081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</a:pPr>
            <a:r>
              <a:rPr lang="pt-BR" sz="18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Critérios de elegibilidade:</a:t>
            </a: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HIV negativo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População-chave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(Gays/HSH; </a:t>
            </a:r>
            <a:r>
              <a:rPr lang="pt-BR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PS; Casal Soro≠)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endParaRPr lang="pt-BR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Sexo anal ou vaginal sem preservativo </a:t>
            </a:r>
            <a:r>
              <a:rPr lang="pt-BR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(últimos 6 meses)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e/ou</a:t>
            </a: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Uso repetido de PEP </a:t>
            </a:r>
            <a:r>
              <a:rPr lang="pt-BR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e/ou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IST frequente</a:t>
            </a:r>
          </a:p>
          <a:p>
            <a:pPr marL="285750" lvl="0" indent="-285750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25000"/>
              <a:buFont typeface="Wingdings" panose="05000000000000000000" pitchFamily="2" charset="2"/>
              <a:buChar char="Ø"/>
            </a:pP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Outras vulnerabilidades para infecção pelo HIV (uso de drogas, número de parceiros, </a:t>
            </a:r>
            <a:r>
              <a:rPr lang="pt-BR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r>
              <a:rPr lang="pt-BR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pt-B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46078" y="311938"/>
            <a:ext cx="772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</a:rPr>
              <a:t>Acompanhamento de PrEP - visão geral</a:t>
            </a:r>
            <a:endParaRPr lang="pt-BR" sz="36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91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2459" y="1481313"/>
            <a:ext cx="5351268" cy="3993460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000" dirty="0" smtClean="0"/>
              <a:t>Processo de compra iniciado em 04/07/2018. Contrato assinado em  24/10/2017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pt-BR" sz="2000" dirty="0" smtClean="0"/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000" dirty="0" smtClean="0"/>
              <a:t>Investimento </a:t>
            </a:r>
            <a:r>
              <a:rPr lang="pt-BR" sz="2000" dirty="0"/>
              <a:t>inicial: USD 2,7 milhões = 3,6 milhões </a:t>
            </a:r>
            <a:r>
              <a:rPr lang="pt-BR" sz="2000" dirty="0" smtClean="0"/>
              <a:t>de comprimidos, </a:t>
            </a:r>
            <a:r>
              <a:rPr lang="pt-BR" sz="2000" dirty="0"/>
              <a:t>para o 1º ano (</a:t>
            </a:r>
            <a:r>
              <a:rPr lang="pt-BR" sz="2000" dirty="0" smtClean="0"/>
              <a:t>US$ 0,75/unidade </a:t>
            </a:r>
            <a:r>
              <a:rPr lang="pt-BR" sz="2000" dirty="0"/>
              <a:t>ou </a:t>
            </a:r>
            <a:r>
              <a:rPr lang="pt-BR" sz="2000" dirty="0" smtClean="0"/>
              <a:t>US$ 22,50/frasco)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GB" sz="2000" b="1" dirty="0" smtClean="0"/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pt-BR" sz="2000" dirty="0"/>
              <a:t>Disponível no SUS </a:t>
            </a:r>
            <a:r>
              <a:rPr lang="pt-BR" sz="2000" dirty="0" smtClean="0"/>
              <a:t>gratuitamente</a:t>
            </a: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endParaRPr lang="en-GB" sz="2000" dirty="0">
              <a:solidFill>
                <a:srgbClr val="FF0000"/>
              </a:solidFill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Ø"/>
            </a:pPr>
            <a:r>
              <a:rPr lang="en-GB" sz="2000" dirty="0"/>
              <a:t>Opção </a:t>
            </a:r>
            <a:r>
              <a:rPr lang="en-GB" sz="2000" dirty="0" err="1"/>
              <a:t>genérica</a:t>
            </a:r>
            <a:r>
              <a:rPr lang="en-GB" sz="2000" dirty="0"/>
              <a:t> </a:t>
            </a:r>
            <a:r>
              <a:rPr lang="en-GB" sz="2000" dirty="0" err="1" smtClean="0"/>
              <a:t>já</a:t>
            </a:r>
            <a:r>
              <a:rPr lang="en-GB" sz="2000" dirty="0" smtClean="0"/>
              <a:t> </a:t>
            </a:r>
            <a:r>
              <a:rPr lang="en-GB" sz="2000" dirty="0" err="1" smtClean="0"/>
              <a:t>aprovada</a:t>
            </a:r>
            <a:r>
              <a:rPr lang="en-GB" sz="2000" dirty="0"/>
              <a:t> </a:t>
            </a:r>
            <a:r>
              <a:rPr lang="en-GB" sz="2000" dirty="0" smtClean="0"/>
              <a:t>(</a:t>
            </a:r>
            <a:r>
              <a:rPr lang="en-GB" sz="2000" dirty="0" err="1" smtClean="0"/>
              <a:t>expectativa</a:t>
            </a:r>
            <a:r>
              <a:rPr lang="en-GB" sz="2000" dirty="0" smtClean="0"/>
              <a:t> de </a:t>
            </a:r>
            <a:r>
              <a:rPr lang="en-GB" sz="2000" dirty="0" err="1" smtClean="0"/>
              <a:t>menor</a:t>
            </a:r>
            <a:r>
              <a:rPr lang="en-GB" sz="2000" dirty="0" smtClean="0"/>
              <a:t> </a:t>
            </a:r>
            <a:r>
              <a:rPr lang="en-GB" sz="2000" dirty="0" err="1" smtClean="0"/>
              <a:t>preço</a:t>
            </a:r>
            <a:r>
              <a:rPr lang="en-GB" sz="2000" dirty="0" smtClean="0"/>
              <a:t> no </a:t>
            </a:r>
            <a:r>
              <a:rPr lang="en-GB" sz="2000" dirty="0" err="1" smtClean="0"/>
              <a:t>futuro</a:t>
            </a:r>
            <a:r>
              <a:rPr lang="en-GB" sz="2000" dirty="0" smtClean="0"/>
              <a:t>)</a:t>
            </a:r>
            <a:endParaRPr lang="pt-BR" sz="2000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28844" y="362881"/>
            <a:ext cx="8694175" cy="1143000"/>
          </a:xfrm>
        </p:spPr>
        <p:txBody>
          <a:bodyPr/>
          <a:lstStyle/>
          <a:p>
            <a:r>
              <a:rPr lang="pt-BR" sz="3200" b="1" dirty="0">
                <a:solidFill>
                  <a:srgbClr val="0070C0"/>
                </a:solidFill>
              </a:rPr>
              <a:t>Investimento e aquisição de TDF + FTC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6" t="7419" r="28710" b="10202"/>
          <a:stretch/>
        </p:blipFill>
        <p:spPr>
          <a:xfrm>
            <a:off x="5868144" y="1124744"/>
            <a:ext cx="3203848" cy="448012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331640" y="5877272"/>
            <a:ext cx="671869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pt-BR" dirty="0" err="1"/>
              <a:t>Blanver</a:t>
            </a:r>
            <a:r>
              <a:rPr lang="pt-BR" dirty="0"/>
              <a:t> em parceria com a FIOCRUZ registrou TDF + FTC em </a:t>
            </a:r>
            <a:r>
              <a:rPr lang="pt-BR" dirty="0" smtClean="0"/>
              <a:t>maio/18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4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15008" y="1339024"/>
            <a:ext cx="244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pt-BR" sz="2000" b="1" u="sng" dirty="0" smtClean="0">
                <a:latin typeface="Calibri"/>
                <a:ea typeface="Calibri"/>
                <a:cs typeface="Calibri"/>
                <a:sym typeface="Calibri"/>
              </a:rPr>
              <a:t>ase 1 (Dez 2017): 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  <a:sym typeface="Calibri"/>
              </a:rPr>
              <a:t>36 serviços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  <a:sym typeface="Calibri"/>
              </a:rPr>
              <a:t>22 municípios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  <a:sym typeface="Calibri"/>
              </a:rPr>
              <a:t>11 UF</a:t>
            </a:r>
            <a:endParaRPr lang="pt-BR" sz="20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563888" y="1269118"/>
            <a:ext cx="29796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pt-BR" sz="2000" b="1" u="sng" dirty="0" smtClean="0">
                <a:latin typeface="Calibri"/>
                <a:ea typeface="Calibri"/>
                <a:cs typeface="Calibri"/>
                <a:sym typeface="Calibri"/>
              </a:rPr>
              <a:t>ase 2  (Junho 2018): 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  <a:sym typeface="Calibri"/>
              </a:rPr>
              <a:t>29 </a:t>
            </a: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serviços</a:t>
            </a:r>
          </a:p>
          <a:p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24 municípios</a:t>
            </a:r>
            <a:endParaRPr lang="pt-BR" sz="2000" dirty="0" smtClean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pt-BR" sz="2000" dirty="0" smtClean="0">
                <a:latin typeface="Calibri"/>
                <a:ea typeface="Calibri"/>
                <a:cs typeface="Calibri"/>
                <a:sym typeface="Calibri"/>
              </a:rPr>
              <a:t>16 UF</a:t>
            </a:r>
            <a:endParaRPr lang="pt-BR" sz="20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0" y="2704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Serviços de PrEP no Brasil</a:t>
            </a:r>
            <a:endParaRPr lang="pt-BR" sz="36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588224" y="1269118"/>
            <a:ext cx="24485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 smtClean="0"/>
              <a:t>Total:</a:t>
            </a:r>
          </a:p>
          <a:p>
            <a:r>
              <a:rPr lang="pt-BR" sz="2000" dirty="0">
                <a:latin typeface="Calibri"/>
                <a:ea typeface="Calibri"/>
                <a:cs typeface="Calibri"/>
              </a:rPr>
              <a:t>65 </a:t>
            </a: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serviços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</a:rPr>
              <a:t>46 </a:t>
            </a:r>
            <a:r>
              <a:rPr lang="pt-BR" sz="2000" dirty="0">
                <a:latin typeface="Calibri"/>
                <a:ea typeface="Calibri"/>
                <a:cs typeface="Calibri"/>
                <a:sym typeface="Calibri"/>
              </a:rPr>
              <a:t>municípios</a:t>
            </a:r>
          </a:p>
          <a:p>
            <a:r>
              <a:rPr lang="pt-BR" sz="2000" dirty="0" smtClean="0">
                <a:latin typeface="Calibri"/>
                <a:ea typeface="Calibri"/>
                <a:cs typeface="Calibri"/>
              </a:rPr>
              <a:t>27 </a:t>
            </a:r>
            <a:r>
              <a:rPr lang="pt-BR" sz="2000" dirty="0">
                <a:latin typeface="Calibri"/>
                <a:ea typeface="Calibri"/>
                <a:cs typeface="Calibri"/>
              </a:rPr>
              <a:t>UF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5171642" y="2866600"/>
            <a:ext cx="3064095" cy="3047048"/>
            <a:chOff x="3426143" y="1852613"/>
            <a:chExt cx="3064095" cy="3047048"/>
          </a:xfrm>
        </p:grpSpPr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143" y="1852613"/>
              <a:ext cx="3064095" cy="3047048"/>
            </a:xfrm>
            <a:prstGeom prst="rect">
              <a:avLst/>
            </a:prstGeom>
          </p:spPr>
        </p:pic>
        <p:sp>
          <p:nvSpPr>
            <p:cNvPr id="12" name="Estrela de 5 pontas 11"/>
            <p:cNvSpPr/>
            <p:nvPr/>
          </p:nvSpPr>
          <p:spPr>
            <a:xfrm>
              <a:off x="4279900" y="1917700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strela de 5 pontas 12"/>
            <p:cNvSpPr/>
            <p:nvPr/>
          </p:nvSpPr>
          <p:spPr>
            <a:xfrm>
              <a:off x="5065712" y="2010726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strela de 5 pontas 13"/>
            <p:cNvSpPr/>
            <p:nvPr/>
          </p:nvSpPr>
          <p:spPr>
            <a:xfrm>
              <a:off x="3652837" y="3050538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strela de 5 pontas 14"/>
            <p:cNvSpPr/>
            <p:nvPr/>
          </p:nvSpPr>
          <p:spPr>
            <a:xfrm>
              <a:off x="4934377" y="2735262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strela de 5 pontas 15"/>
            <p:cNvSpPr/>
            <p:nvPr/>
          </p:nvSpPr>
          <p:spPr>
            <a:xfrm>
              <a:off x="4230687" y="31654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strela de 5 pontas 16"/>
            <p:cNvSpPr/>
            <p:nvPr/>
          </p:nvSpPr>
          <p:spPr>
            <a:xfrm>
              <a:off x="4705350" y="3394074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strela de 5 pontas 17"/>
            <p:cNvSpPr/>
            <p:nvPr/>
          </p:nvSpPr>
          <p:spPr>
            <a:xfrm>
              <a:off x="5275262" y="2964813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Estrela de 5 pontas 18"/>
            <p:cNvSpPr/>
            <p:nvPr/>
          </p:nvSpPr>
          <p:spPr>
            <a:xfrm>
              <a:off x="5473700" y="2687636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Estrela de 5 pontas 19"/>
            <p:cNvSpPr/>
            <p:nvPr/>
          </p:nvSpPr>
          <p:spPr>
            <a:xfrm>
              <a:off x="5068886" y="355282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strela de 5 pontas 20"/>
            <p:cNvSpPr/>
            <p:nvPr/>
          </p:nvSpPr>
          <p:spPr>
            <a:xfrm>
              <a:off x="6178549" y="30076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strela de 5 pontas 21"/>
            <p:cNvSpPr/>
            <p:nvPr/>
          </p:nvSpPr>
          <p:spPr>
            <a:xfrm>
              <a:off x="4803775" y="3851274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strela de 5 pontas 22"/>
            <p:cNvSpPr/>
            <p:nvPr/>
          </p:nvSpPr>
          <p:spPr>
            <a:xfrm>
              <a:off x="6080124" y="3098162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strela de 5 pontas 23"/>
            <p:cNvSpPr/>
            <p:nvPr/>
          </p:nvSpPr>
          <p:spPr>
            <a:xfrm>
              <a:off x="5826125" y="3771898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strela de 5 pontas 24"/>
            <p:cNvSpPr/>
            <p:nvPr/>
          </p:nvSpPr>
          <p:spPr>
            <a:xfrm>
              <a:off x="6227762" y="2809874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Estrela de 5 pontas 25"/>
            <p:cNvSpPr/>
            <p:nvPr/>
          </p:nvSpPr>
          <p:spPr>
            <a:xfrm>
              <a:off x="6178550" y="2670173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Estrela de 5 pontas 26"/>
            <p:cNvSpPr/>
            <p:nvPr/>
          </p:nvSpPr>
          <p:spPr>
            <a:xfrm>
              <a:off x="5749925" y="2786854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1240041" y="2868827"/>
            <a:ext cx="3064095" cy="3047048"/>
            <a:chOff x="3426143" y="1852613"/>
            <a:chExt cx="3064095" cy="3047048"/>
          </a:xfrm>
        </p:grpSpPr>
        <p:pic>
          <p:nvPicPr>
            <p:cNvPr id="29" name="Imagem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6143" y="1852613"/>
              <a:ext cx="3064095" cy="3047048"/>
            </a:xfrm>
            <a:prstGeom prst="rect">
              <a:avLst/>
            </a:prstGeom>
          </p:spPr>
        </p:pic>
        <p:sp>
          <p:nvSpPr>
            <p:cNvPr id="30" name="Estrela de 5 pontas 29"/>
            <p:cNvSpPr/>
            <p:nvPr/>
          </p:nvSpPr>
          <p:spPr>
            <a:xfrm>
              <a:off x="4286250" y="25685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strela de 5 pontas 30"/>
            <p:cNvSpPr/>
            <p:nvPr/>
          </p:nvSpPr>
          <p:spPr>
            <a:xfrm>
              <a:off x="5249862" y="3461701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strela de 5 pontas 31"/>
            <p:cNvSpPr/>
            <p:nvPr/>
          </p:nvSpPr>
          <p:spPr>
            <a:xfrm>
              <a:off x="6002337" y="2525712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Estrela de 5 pontas 32"/>
            <p:cNvSpPr/>
            <p:nvPr/>
          </p:nvSpPr>
          <p:spPr>
            <a:xfrm>
              <a:off x="6238875" y="2908299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Estrela de 5 pontas 33"/>
            <p:cNvSpPr/>
            <p:nvPr/>
          </p:nvSpPr>
          <p:spPr>
            <a:xfrm>
              <a:off x="5953125" y="323532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Estrela de 5 pontas 34"/>
            <p:cNvSpPr/>
            <p:nvPr/>
          </p:nvSpPr>
          <p:spPr>
            <a:xfrm>
              <a:off x="5581650" y="3790950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Estrela de 5 pontas 35"/>
            <p:cNvSpPr/>
            <p:nvPr/>
          </p:nvSpPr>
          <p:spPr>
            <a:xfrm>
              <a:off x="5367337" y="40798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Estrela de 5 pontas 36"/>
            <p:cNvSpPr/>
            <p:nvPr/>
          </p:nvSpPr>
          <p:spPr>
            <a:xfrm>
              <a:off x="5276850" y="38766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Estrela de 5 pontas 37"/>
            <p:cNvSpPr/>
            <p:nvPr/>
          </p:nvSpPr>
          <p:spPr>
            <a:xfrm>
              <a:off x="5103812" y="415607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Estrela de 5 pontas 38"/>
            <p:cNvSpPr/>
            <p:nvPr/>
          </p:nvSpPr>
          <p:spPr>
            <a:xfrm>
              <a:off x="5680075" y="4006850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Estrela de 5 pontas 39"/>
            <p:cNvSpPr/>
            <p:nvPr/>
          </p:nvSpPr>
          <p:spPr>
            <a:xfrm>
              <a:off x="5200650" y="4441825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Estrela de 5 pontas 40"/>
            <p:cNvSpPr/>
            <p:nvPr/>
          </p:nvSpPr>
          <p:spPr>
            <a:xfrm>
              <a:off x="4999037" y="4698999"/>
              <a:ext cx="98425" cy="85725"/>
            </a:xfrm>
            <a:prstGeom prst="star5">
              <a:avLst/>
            </a:prstGeom>
            <a:solidFill>
              <a:srgbClr val="ED515C"/>
            </a:solidFill>
            <a:ln>
              <a:solidFill>
                <a:srgbClr val="ED515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3816235" y="5186234"/>
            <a:ext cx="22726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Meta: pelo menos um serviços por estado até final de 2018.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537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51873"/>
            <a:ext cx="8229600" cy="1143000"/>
          </a:xfrm>
        </p:spPr>
        <p:txBody>
          <a:bodyPr/>
          <a:lstStyle/>
          <a:p>
            <a:r>
              <a:rPr lang="pt-BR" sz="3200" b="1" dirty="0">
                <a:solidFill>
                  <a:srgbClr val="0070C0"/>
                </a:solidFill>
              </a:rPr>
              <a:t>Distribuição das profilaxias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27584" y="4852170"/>
            <a:ext cx="7560840" cy="953094"/>
          </a:xfrm>
        </p:spPr>
        <p:txBody>
          <a:bodyPr/>
          <a:lstStyle/>
          <a:p>
            <a:r>
              <a:rPr lang="pt-BR" sz="2000" dirty="0" err="1" smtClean="0"/>
              <a:t>Ressuprimento</a:t>
            </a:r>
            <a:r>
              <a:rPr lang="pt-BR" sz="2000" dirty="0" smtClean="0"/>
              <a:t>: </a:t>
            </a:r>
            <a:r>
              <a:rPr lang="pt-BR" sz="2000" dirty="0"/>
              <a:t>de TDF+FTC pela Programação Ascendente </a:t>
            </a:r>
            <a:r>
              <a:rPr lang="pt-BR" sz="2000" dirty="0" smtClean="0"/>
              <a:t>(estados solicitam e informam as quantidades ao MS)</a:t>
            </a:r>
          </a:p>
          <a:p>
            <a:endParaRPr lang="pt-BR" sz="2000" dirty="0"/>
          </a:p>
        </p:txBody>
      </p:sp>
      <p:pic>
        <p:nvPicPr>
          <p:cNvPr id="4" name="Imagem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94873"/>
            <a:ext cx="5328592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4"/>
          <p:cNvSpPr txBox="1"/>
          <p:nvPr/>
        </p:nvSpPr>
        <p:spPr>
          <a:xfrm>
            <a:off x="7236296" y="216540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Escolha dos municípios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928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Seleção dos serviços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1080120"/>
          </a:xfrm>
        </p:spPr>
        <p:txBody>
          <a:bodyPr/>
          <a:lstStyle/>
          <a:p>
            <a:r>
              <a:rPr lang="pt-BR" sz="1600" dirty="0" smtClean="0"/>
              <a:t>Solicitação do MS de indicação de serviços das coordenações estaduais</a:t>
            </a:r>
          </a:p>
          <a:p>
            <a:r>
              <a:rPr lang="pt-BR" sz="1600" dirty="0">
                <a:hlinkClick r:id="rId3"/>
              </a:rPr>
              <a:t>https://</a:t>
            </a:r>
            <a:r>
              <a:rPr lang="pt-BR" sz="1600" dirty="0" smtClean="0">
                <a:hlinkClick r:id="rId3"/>
              </a:rPr>
              <a:t>docs.google.com/forms/d/1gdpcolqn7NtI_CG09iCo2px3DBosnP0OM0VNPWbYa88/viewform?ts=5a253d7e&amp;edit_requested=true</a:t>
            </a:r>
            <a:endParaRPr lang="pt-BR" sz="1600" dirty="0" smtClean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052618"/>
              </p:ext>
            </p:extLst>
          </p:nvPr>
        </p:nvGraphicFramePr>
        <p:xfrm>
          <a:off x="328887" y="2114981"/>
          <a:ext cx="8435279" cy="404495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8435279"/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</a:rPr>
                        <a:t>Requisitos necessários para a oferta de PrEP</a:t>
                      </a:r>
                      <a:endParaRPr lang="pt-BR" sz="18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>
                          <a:effectLst/>
                        </a:rPr>
                        <a:t>Articulação com </a:t>
                      </a:r>
                      <a:r>
                        <a:rPr lang="pt-BR" sz="1500" b="0" dirty="0" smtClean="0">
                          <a:effectLst/>
                        </a:rPr>
                        <a:t>OSC </a:t>
                      </a:r>
                      <a:r>
                        <a:rPr lang="pt-BR" sz="1500" b="0" dirty="0">
                          <a:effectLst/>
                        </a:rPr>
                        <a:t>relacionadas às populações-chave para o </a:t>
                      </a:r>
                      <a:r>
                        <a:rPr lang="pt-BR" sz="1500" b="0" dirty="0" smtClean="0">
                          <a:effectLst/>
                        </a:rPr>
                        <a:t>HIV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 smtClean="0">
                          <a:effectLst/>
                        </a:rPr>
                        <a:t>Atendimento acolhedor </a:t>
                      </a:r>
                      <a:r>
                        <a:rPr lang="pt-BR" sz="1500" b="0" dirty="0">
                          <a:effectLst/>
                        </a:rPr>
                        <a:t>às </a:t>
                      </a:r>
                      <a:r>
                        <a:rPr lang="pt-BR" sz="1500" b="0" dirty="0" smtClean="0">
                          <a:effectLst/>
                        </a:rPr>
                        <a:t>populações-chave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>
                          <a:effectLst/>
                        </a:rPr>
                        <a:t>Disponibilidade dos exames exigidos no PCDT PrEP e guias de </a:t>
                      </a:r>
                      <a:r>
                        <a:rPr lang="pt-BR" sz="1500" b="0" dirty="0" smtClean="0">
                          <a:effectLst/>
                        </a:rPr>
                        <a:t>referência:  TR </a:t>
                      </a:r>
                      <a:r>
                        <a:rPr lang="pt-BR" sz="1500" b="0" dirty="0">
                          <a:effectLst/>
                        </a:rPr>
                        <a:t>de HIV, sífilis e hepatites B e C; Exames para </a:t>
                      </a:r>
                      <a:r>
                        <a:rPr lang="pt-BR" sz="1500" b="0" dirty="0" smtClean="0">
                          <a:effectLst/>
                        </a:rPr>
                        <a:t>monitorar </a:t>
                      </a:r>
                      <a:r>
                        <a:rPr lang="pt-BR" sz="1500" b="0" dirty="0">
                          <a:effectLst/>
                        </a:rPr>
                        <a:t>funções renais e hepáticas; Exames para identificação de outras IST (como clamídia e gonococo), quando </a:t>
                      </a:r>
                      <a:r>
                        <a:rPr lang="pt-BR" sz="1500" b="0" dirty="0" smtClean="0">
                          <a:effectLst/>
                        </a:rPr>
                        <a:t>disponíveis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>
                          <a:effectLst/>
                        </a:rPr>
                        <a:t>Ter </a:t>
                      </a:r>
                      <a:r>
                        <a:rPr lang="pt-BR" sz="1500" b="0" dirty="0" smtClean="0">
                          <a:effectLst/>
                        </a:rPr>
                        <a:t>unidade</a:t>
                      </a:r>
                      <a:r>
                        <a:rPr lang="pt-BR" sz="1500" b="0" baseline="0" dirty="0" smtClean="0">
                          <a:effectLst/>
                        </a:rPr>
                        <a:t> de dispensação pr</a:t>
                      </a:r>
                      <a:r>
                        <a:rPr lang="pt-BR" sz="1500" b="0" dirty="0" smtClean="0">
                          <a:effectLst/>
                        </a:rPr>
                        <a:t>ópria </a:t>
                      </a:r>
                      <a:r>
                        <a:rPr lang="pt-BR" sz="1500" b="0" dirty="0">
                          <a:effectLst/>
                        </a:rPr>
                        <a:t>(fazer uso do SICLOM) ou condições de </a:t>
                      </a:r>
                      <a:r>
                        <a:rPr lang="pt-BR" sz="1500" b="0" dirty="0" smtClean="0">
                          <a:effectLst/>
                        </a:rPr>
                        <a:t>uma, </a:t>
                      </a:r>
                      <a:r>
                        <a:rPr lang="pt-BR" sz="1500" b="0" dirty="0">
                          <a:effectLst/>
                        </a:rPr>
                        <a:t>contando com profissional </a:t>
                      </a:r>
                      <a:r>
                        <a:rPr lang="pt-BR" sz="1500" b="0" dirty="0" smtClean="0">
                          <a:effectLst/>
                        </a:rPr>
                        <a:t>farmacêutico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>
                          <a:effectLst/>
                        </a:rPr>
                        <a:t>Ter </a:t>
                      </a:r>
                      <a:r>
                        <a:rPr lang="pt-BR" sz="1500" b="0" dirty="0" smtClean="0">
                          <a:effectLst/>
                        </a:rPr>
                        <a:t>médico </a:t>
                      </a:r>
                      <a:r>
                        <a:rPr lang="pt-BR" sz="1500" b="0" dirty="0">
                          <a:effectLst/>
                        </a:rPr>
                        <a:t>disponível para prescrição </a:t>
                      </a:r>
                      <a:r>
                        <a:rPr lang="pt-BR" sz="1500" b="0" dirty="0" smtClean="0">
                          <a:effectLst/>
                        </a:rPr>
                        <a:t>e </a:t>
                      </a:r>
                      <a:r>
                        <a:rPr lang="pt-BR" sz="1500" b="0" dirty="0">
                          <a:effectLst/>
                        </a:rPr>
                        <a:t>equipe multiprofissional para realizar orientação e avaliação de risco para o HIV e adesão à </a:t>
                      </a:r>
                      <a:r>
                        <a:rPr lang="pt-BR" sz="1500" b="0" dirty="0" smtClean="0">
                          <a:effectLst/>
                        </a:rPr>
                        <a:t>PrEP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457200" lvl="1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tabLst>
                          <a:tab pos="540385" algn="l"/>
                        </a:tabLst>
                      </a:pPr>
                      <a:r>
                        <a:rPr lang="pt-BR" sz="1500" b="0" dirty="0">
                          <a:effectLst/>
                        </a:rPr>
                        <a:t>Preferencialmente, nesta primeira fase de expansão, não ter restrição de acesso para atendimento de habitantes de outros municípios.</a:t>
                      </a:r>
                      <a:endParaRPr lang="pt-BR" sz="1500" b="0" dirty="0">
                        <a:effectLst/>
                        <a:latin typeface="Trebuchet MS" panose="020B0603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835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Oriel.thmx</Template>
  <TotalTime>15054</TotalTime>
  <Words>1685</Words>
  <Application>Microsoft Office PowerPoint</Application>
  <PresentationFormat>Apresentação na tela (4:3)</PresentationFormat>
  <Paragraphs>245</Paragraphs>
  <Slides>38</Slides>
  <Notes>22</Notes>
  <HiddenSlides>1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38</vt:i4>
      </vt:variant>
    </vt:vector>
  </HeadingPairs>
  <TitlesOfParts>
    <vt:vector size="49" baseType="lpstr">
      <vt:lpstr>MS PGothic</vt:lpstr>
      <vt:lpstr>MS PGothic</vt:lpstr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Custom Design</vt:lpstr>
      <vt:lpstr>1_Custom Design</vt:lpstr>
      <vt:lpstr>Apresentação do PowerPoint</vt:lpstr>
      <vt:lpstr>Implementação da</vt:lpstr>
      <vt:lpstr>Estudos de implementação da PrEP no Brasil</vt:lpstr>
      <vt:lpstr>PCDT PrEP</vt:lpstr>
      <vt:lpstr>Apresentação do PowerPoint</vt:lpstr>
      <vt:lpstr>Investimento e aquisição de TDF + FTC</vt:lpstr>
      <vt:lpstr>Apresentação do PowerPoint</vt:lpstr>
      <vt:lpstr>Distribuição das profilaxias</vt:lpstr>
      <vt:lpstr>Seleção dos serviços</vt:lpstr>
      <vt:lpstr>Apresentação do PowerPoint</vt:lpstr>
      <vt:lpstr>Implementação e ampliação da rede de atendimento nos estados e municípios</vt:lpstr>
      <vt:lpstr>Plano nacional de ampliação do acesso aos serviços de PrEP</vt:lpstr>
      <vt:lpstr>Materiais informativos</vt:lpstr>
      <vt:lpstr>Apresentação do PowerPoint</vt:lpstr>
      <vt:lpstr>Mídias digitais</vt:lpstr>
      <vt:lpstr>www.aids.gov.br/prep </vt:lpstr>
      <vt:lpstr>Indicadores de PrEP</vt:lpstr>
      <vt:lpstr>Monitoramento clínico e dados de dispensação de PrEP no mesmo sistema</vt:lpstr>
      <vt:lpstr>Monitoramento jan-jul/2018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Mauro</dc:creator>
  <cp:lastModifiedBy>Clarissa Habckost Dutra de Barros - CM&amp;A</cp:lastModifiedBy>
  <cp:revision>1035</cp:revision>
  <cp:lastPrinted>2016-02-18T16:10:04Z</cp:lastPrinted>
  <dcterms:created xsi:type="dcterms:W3CDTF">2017-05-11T12:52:19Z</dcterms:created>
  <dcterms:modified xsi:type="dcterms:W3CDTF">2018-09-21T19:17:23Z</dcterms:modified>
</cp:coreProperties>
</file>