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66" r:id="rId3"/>
    <p:sldId id="276" r:id="rId4"/>
    <p:sldId id="277" r:id="rId5"/>
    <p:sldId id="295" r:id="rId6"/>
    <p:sldId id="257" r:id="rId7"/>
    <p:sldId id="305" r:id="rId8"/>
    <p:sldId id="304" r:id="rId9"/>
    <p:sldId id="258" r:id="rId10"/>
    <p:sldId id="296" r:id="rId11"/>
    <p:sldId id="265" r:id="rId12"/>
    <p:sldId id="278" r:id="rId13"/>
    <p:sldId id="279" r:id="rId14"/>
    <p:sldId id="280" r:id="rId15"/>
    <p:sldId id="283" r:id="rId16"/>
    <p:sldId id="297" r:id="rId17"/>
    <p:sldId id="298" r:id="rId18"/>
    <p:sldId id="299" r:id="rId19"/>
    <p:sldId id="300" r:id="rId20"/>
    <p:sldId id="301" r:id="rId21"/>
    <p:sldId id="285" r:id="rId22"/>
    <p:sldId id="286" r:id="rId23"/>
    <p:sldId id="288" r:id="rId24"/>
    <p:sldId id="275" r:id="rId25"/>
    <p:sldId id="303" r:id="rId26"/>
    <p:sldId id="29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88398" autoAdjust="0"/>
  </p:normalViewPr>
  <p:slideViewPr>
    <p:cSldViewPr snapToGrid="0" snapToObjects="1">
      <p:cViewPr>
        <p:scale>
          <a:sx n="64" d="100"/>
          <a:sy n="64" d="100"/>
        </p:scale>
        <p:origin x="194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0C9EE5-4BD4-F944-AD41-1603B29D0D38}" type="doc">
      <dgm:prSet loTypeId="urn:microsoft.com/office/officeart/2005/8/layout/list1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D9B262-13B3-6944-A43C-91E07634A420}">
      <dgm:prSet phldrT="[Text]" custT="1"/>
      <dgm:spPr>
        <a:xfrm>
          <a:off x="331470" y="103500"/>
          <a:ext cx="4640580" cy="738000"/>
        </a:xfrm>
        <a:solidFill>
          <a:srgbClr val="66CCFF"/>
        </a:solidFill>
      </dgm:spPr>
      <dgm:t>
        <a:bodyPr/>
        <a:lstStyle/>
        <a:p>
          <a:r>
            <a:rPr lang="en-US" sz="1000" b="1" dirty="0">
              <a:solidFill>
                <a:srgbClr val="000000"/>
              </a:solidFill>
              <a:latin typeface="Calibri"/>
              <a:ea typeface="+mn-ea"/>
              <a:cs typeface="Calibri"/>
            </a:rPr>
            <a:t>PrEP para la </a:t>
          </a:r>
          <a:r>
            <a:rPr lang="en-US" sz="1000" b="1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prevención</a:t>
          </a:r>
          <a:r>
            <a:rPr lang="en-US" sz="1000" b="1" dirty="0">
              <a:solidFill>
                <a:srgbClr val="000000"/>
              </a:solidFill>
              <a:latin typeface="Calibri"/>
              <a:ea typeface="+mn-ea"/>
              <a:cs typeface="Calibri"/>
            </a:rPr>
            <a:t> del VIH.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 PrEP </a:t>
          </a:r>
          <a:r>
            <a:rPr lang="en-US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previene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 la </a:t>
          </a:r>
          <a:r>
            <a:rPr lang="en-US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infección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 </a:t>
          </a:r>
          <a:r>
            <a:rPr lang="en-US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por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 el VIH en hombres y </a:t>
          </a:r>
          <a:r>
            <a:rPr lang="en-US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mujeres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.</a:t>
          </a:r>
        </a:p>
      </dgm:t>
    </dgm:pt>
    <dgm:pt modelId="{DF36D60A-DB7B-1B4A-9089-22662A0DE03F}" type="parTrans" cxnId="{150514EA-C757-BD43-852D-B2371990CDEB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FDEBA8A8-3475-3844-ADD8-0DA0E8733498}" type="sibTrans" cxnId="{150514EA-C757-BD43-852D-B2371990CDEB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632E0B7D-8F35-0644-9328-A3EE25DEB9AD}">
      <dgm:prSet phldrT="[Text]" custT="1"/>
      <dgm:spPr>
        <a:xfrm>
          <a:off x="331470" y="1237500"/>
          <a:ext cx="4640580" cy="738000"/>
        </a:xfrm>
        <a:solidFill>
          <a:srgbClr val="FF6600"/>
        </a:solidFill>
      </dgm:spPr>
      <dgm:t>
        <a:bodyPr/>
        <a:lstStyle/>
        <a:p>
          <a:r>
            <a:rPr lang="en-US" sz="1000" b="1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Prueba</a:t>
          </a:r>
          <a:r>
            <a:rPr lang="en-US" sz="1000" b="1" dirty="0">
              <a:solidFill>
                <a:srgbClr val="000000"/>
              </a:solidFill>
              <a:latin typeface="Calibri"/>
              <a:ea typeface="+mn-ea"/>
              <a:cs typeface="Calibri"/>
            </a:rPr>
            <a:t> del </a:t>
          </a:r>
          <a:r>
            <a:rPr lang="en-US" sz="1000" b="1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VIH.</a:t>
          </a:r>
          <a:r>
            <a:rPr lang="en-US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Las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 personas </a:t>
          </a:r>
          <a:r>
            <a:rPr lang="en-US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que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 </a:t>
          </a:r>
          <a:r>
            <a:rPr lang="en-US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toman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 PrEP </a:t>
          </a:r>
          <a:r>
            <a:rPr lang="en-US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deben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 some-terse a </a:t>
          </a:r>
          <a:r>
            <a:rPr lang="en-US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una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 </a:t>
          </a:r>
          <a:r>
            <a:rPr lang="en-US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prueba</a:t>
          </a:r>
          <a:r>
            <a:rPr lang="en-US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 regular de VIH.</a:t>
          </a:r>
        </a:p>
      </dgm:t>
    </dgm:pt>
    <dgm:pt modelId="{609A369B-67D8-CB45-B7AA-2F545F349D50}" type="parTrans" cxnId="{1895E178-FAD2-6E4F-B861-B9659BA25C97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46E0D4D3-B208-0140-B324-BC9586F49FD8}" type="sibTrans" cxnId="{1895E178-FAD2-6E4F-B861-B9659BA25C97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C86AA1A4-6B2B-5541-A8D2-5FFA54FE3401}">
      <dgm:prSet phldrT="[Text]" custT="1"/>
      <dgm:spPr>
        <a:xfrm>
          <a:off x="331470" y="2371500"/>
          <a:ext cx="4640580" cy="738000"/>
        </a:xfrm>
        <a:solidFill>
          <a:srgbClr val="008000"/>
        </a:solidFill>
      </dgm:spPr>
      <dgm:t>
        <a:bodyPr/>
        <a:lstStyle/>
        <a:p>
          <a:r>
            <a:rPr lang="es-ES_tradnl" sz="1000" b="1">
              <a:solidFill>
                <a:srgbClr val="000000"/>
              </a:solidFill>
              <a:latin typeface="Calibri"/>
              <a:ea typeface="+mn-ea"/>
              <a:cs typeface="Calibri"/>
            </a:rPr>
            <a:t>Suspensión de la PrEP. </a:t>
          </a:r>
          <a:r>
            <a:rPr lang="es-ES_tradnl" sz="1000">
              <a:solidFill>
                <a:srgbClr val="000000"/>
              </a:solidFill>
              <a:latin typeface="Calibri"/>
              <a:ea typeface="+mn-ea"/>
              <a:cs typeface="Calibri"/>
            </a:rPr>
            <a:t>La PrEP se debe usar cuando alguien tiene riesgo de contraer el VIH. cuando este riesgo ya no existe, la PrEP puede detenerse.</a:t>
          </a:r>
          <a:endParaRPr lang="en-US" sz="1000">
            <a:solidFill>
              <a:srgbClr val="000000"/>
            </a:solidFill>
            <a:latin typeface="Calibri"/>
            <a:ea typeface="+mn-ea"/>
            <a:cs typeface="Calibri"/>
          </a:endParaRPr>
        </a:p>
      </dgm:t>
    </dgm:pt>
    <dgm:pt modelId="{5CFE3EC3-A4DB-9046-9BD2-D1E5DEA669F1}" type="parTrans" cxnId="{B525C65C-AE16-D348-AFE0-4E6EA7206B78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F01F59C1-3C03-7242-B745-E93293FB4BA6}" type="sibTrans" cxnId="{B525C65C-AE16-D348-AFE0-4E6EA7206B78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2DA1F5BE-9FE0-9244-81A4-FB51078F9031}">
      <dgm:prSet custT="1"/>
      <dgm:spPr>
        <a:xfrm>
          <a:off x="331470" y="3505500"/>
          <a:ext cx="4640580" cy="738000"/>
        </a:xfrm>
        <a:solidFill>
          <a:srgbClr val="FF0000"/>
        </a:solidFill>
      </dgm:spPr>
      <dgm:t>
        <a:bodyPr/>
        <a:lstStyle/>
        <a:p>
          <a:r>
            <a:rPr lang="es-ES_tradnl" sz="1000" b="1">
              <a:solidFill>
                <a:srgbClr val="000000"/>
              </a:solidFill>
              <a:latin typeface="Calibri"/>
              <a:ea typeface="+mn-ea"/>
              <a:cs typeface="Calibri"/>
            </a:rPr>
            <a:t>Efectos secundarios. </a:t>
          </a:r>
          <a:r>
            <a:rPr lang="es-ES_tradnl" sz="1000">
              <a:solidFill>
                <a:srgbClr val="000000"/>
              </a:solidFill>
              <a:latin typeface="Calibri"/>
              <a:ea typeface="+mn-ea"/>
              <a:cs typeface="Calibri"/>
            </a:rPr>
            <a:t>Los efectos secundarios de PrEP afectan a cada persona de manera diferente. La mayoría de los efectos secundarios disminuirán después de los primeros 1-2 meses de uso regular, una vez que el cuerpo se acostumbre a los medicamentos</a:t>
          </a:r>
          <a:endParaRPr lang="en-US" sz="1000">
            <a:solidFill>
              <a:srgbClr val="000000"/>
            </a:solidFill>
            <a:latin typeface="Calibri"/>
            <a:ea typeface="+mn-ea"/>
            <a:cs typeface="Calibri"/>
          </a:endParaRPr>
        </a:p>
      </dgm:t>
    </dgm:pt>
    <dgm:pt modelId="{5F8ECA5A-24BE-7446-AC7B-F8F6B6CF55FB}" type="parTrans" cxnId="{DE7AF91E-45E8-4C41-816C-E07BE76ACD48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285593D9-E722-8A4F-AB08-C2ECB67F9DE2}" type="sibTrans" cxnId="{DE7AF91E-45E8-4C41-816C-E07BE76ACD48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43417207-9512-C54B-B932-3F981BD01404}">
      <dgm:prSet custT="1"/>
      <dgm:spPr>
        <a:xfrm>
          <a:off x="331470" y="4639500"/>
          <a:ext cx="4640580" cy="738000"/>
        </a:xfrm>
        <a:solidFill>
          <a:srgbClr val="8000FF"/>
        </a:solidFill>
      </dgm:spPr>
      <dgm:t>
        <a:bodyPr/>
        <a:lstStyle/>
        <a:p>
          <a:r>
            <a:rPr lang="es-ES_tradnl" sz="1000" b="1">
              <a:solidFill>
                <a:srgbClr val="000000"/>
              </a:solidFill>
              <a:latin typeface="Calibri"/>
              <a:ea typeface="+mn-ea"/>
              <a:cs typeface="Calibri"/>
            </a:rPr>
            <a:t>Uso diario. </a:t>
          </a:r>
          <a:r>
            <a:rPr lang="es-ES_tradnl" sz="1000">
              <a:solidFill>
                <a:srgbClr val="000000"/>
              </a:solidFill>
              <a:latin typeface="Calibri"/>
              <a:ea typeface="+mn-ea"/>
              <a:cs typeface="Calibri"/>
            </a:rPr>
            <a:t>La PrEP se debe tomar todos los días para prevenir la infección por el VIH.</a:t>
          </a:r>
          <a:endParaRPr lang="en-US" sz="1000">
            <a:solidFill>
              <a:srgbClr val="000000"/>
            </a:solidFill>
            <a:latin typeface="Calibri"/>
            <a:ea typeface="+mn-ea"/>
            <a:cs typeface="Calibri"/>
          </a:endParaRPr>
        </a:p>
      </dgm:t>
    </dgm:pt>
    <dgm:pt modelId="{E93B086C-62D1-CC48-B5BA-84420C050707}" type="parTrans" cxnId="{91B79491-723A-8244-8F34-BB4AED0E2F4E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29FDD33A-6FBC-4E43-AC79-3B754D1A6A9F}" type="sibTrans" cxnId="{91B79491-723A-8244-8F34-BB4AED0E2F4E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FEC4FF52-4F54-9645-8BD1-E353A391741A}">
      <dgm:prSet custT="1"/>
      <dgm:spPr>
        <a:xfrm>
          <a:off x="331470" y="6907500"/>
          <a:ext cx="4640580" cy="738000"/>
        </a:xfrm>
        <a:solidFill>
          <a:srgbClr val="FD66FF"/>
        </a:solidFill>
      </dgm:spPr>
      <dgm:t>
        <a:bodyPr/>
        <a:lstStyle/>
        <a:p>
          <a:r>
            <a:rPr lang="es-ES_tradnl" sz="1000" b="1" dirty="0">
              <a:solidFill>
                <a:srgbClr val="000000"/>
              </a:solidFill>
              <a:latin typeface="Calibri"/>
              <a:ea typeface="+mn-ea"/>
              <a:cs typeface="Calibri"/>
            </a:rPr>
            <a:t>Adherencia. </a:t>
          </a:r>
          <a:r>
            <a:rPr lang="es-ES_tradnl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Los consejeros pueden hablar sobre las mejores estrategias para ayudar a las personas a encontrar formas de tomar sus pastillas en momentos difíciles, como viajar, ante el estigma o cuando hay nuevas parejas.</a:t>
          </a:r>
          <a:endParaRPr lang="en-US" sz="1000" dirty="0">
            <a:solidFill>
              <a:srgbClr val="000000"/>
            </a:solidFill>
            <a:latin typeface="Calibri"/>
            <a:ea typeface="+mn-ea"/>
            <a:cs typeface="Calibri"/>
          </a:endParaRPr>
        </a:p>
      </dgm:t>
    </dgm:pt>
    <dgm:pt modelId="{C4569969-2DA6-BA4F-AEEF-08DC2C819567}" type="parTrans" cxnId="{9E216237-2593-6C42-994B-184B1A50384F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52178585-BC50-0E4B-8C4F-09393D165AE8}" type="sibTrans" cxnId="{9E216237-2593-6C42-994B-184B1A50384F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1379DDEF-42C0-7E4B-9276-FD0E193E9304}">
      <dgm:prSet custT="1"/>
      <dgm:spPr>
        <a:xfrm>
          <a:off x="331470" y="8041500"/>
          <a:ext cx="4640580" cy="738000"/>
        </a:xfrm>
        <a:solidFill>
          <a:srgbClr val="21FF80"/>
        </a:solidFill>
      </dgm:spPr>
      <dgm:t>
        <a:bodyPr/>
        <a:lstStyle/>
        <a:p>
          <a:r>
            <a:rPr lang="es-ES_tradnl" sz="1000" b="1" dirty="0">
              <a:solidFill>
                <a:srgbClr val="000000"/>
              </a:solidFill>
              <a:latin typeface="Calibri"/>
              <a:ea typeface="+mn-ea"/>
              <a:cs typeface="Calibri"/>
            </a:rPr>
            <a:t>Condones. </a:t>
          </a:r>
          <a:r>
            <a:rPr lang="es-ES_tradnl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Cuando se utiliza </a:t>
          </a:r>
          <a:r>
            <a:rPr lang="es-ES_tradnl" sz="10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PrEP</a:t>
          </a:r>
          <a:r>
            <a:rPr lang="es-ES_tradnl" sz="1000" dirty="0">
              <a:solidFill>
                <a:srgbClr val="000000"/>
              </a:solidFill>
              <a:latin typeface="Calibri"/>
              <a:ea typeface="+mn-ea"/>
              <a:cs typeface="Calibri"/>
            </a:rPr>
            <a:t>, los preservativos tienen un papel para prevenir otras infecciones de transmisión sexual y el embarazo, además de ser otro método de prevención del VIH.</a:t>
          </a:r>
          <a:endParaRPr lang="en-US" sz="1000" dirty="0">
            <a:solidFill>
              <a:srgbClr val="000000"/>
            </a:solidFill>
            <a:latin typeface="Calibri"/>
            <a:ea typeface="+mn-ea"/>
            <a:cs typeface="Calibri"/>
          </a:endParaRPr>
        </a:p>
      </dgm:t>
    </dgm:pt>
    <dgm:pt modelId="{4753B156-0CE7-7744-8195-B7CF77FDC52C}" type="parTrans" cxnId="{343D14C1-E5B1-9240-AF6B-D81C768115B5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D99C3F26-FC1B-454F-AFF6-0127D53D6EC2}" type="sibTrans" cxnId="{343D14C1-E5B1-9240-AF6B-D81C768115B5}">
      <dgm:prSet/>
      <dgm:spPr/>
      <dgm:t>
        <a:bodyPr/>
        <a:lstStyle/>
        <a:p>
          <a:endParaRPr lang="en-US" sz="1000">
            <a:solidFill>
              <a:srgbClr val="000000"/>
            </a:solidFill>
            <a:latin typeface="Calibri"/>
            <a:cs typeface="Calibri"/>
          </a:endParaRPr>
        </a:p>
      </dgm:t>
    </dgm:pt>
    <dgm:pt modelId="{06ED38A5-0454-C649-9225-2115BB1DCE87}" type="pres">
      <dgm:prSet presAssocID="{560C9EE5-4BD4-F944-AD41-1603B29D0D38}" presName="linear" presStyleCnt="0">
        <dgm:presLayoutVars>
          <dgm:dir/>
          <dgm:animLvl val="lvl"/>
          <dgm:resizeHandles val="exact"/>
        </dgm:presLayoutVars>
      </dgm:prSet>
      <dgm:spPr/>
    </dgm:pt>
    <dgm:pt modelId="{F1EE0352-DF1E-B944-BE36-AF798866E2B9}" type="pres">
      <dgm:prSet presAssocID="{54D9B262-13B3-6944-A43C-91E07634A420}" presName="parentLin" presStyleCnt="0"/>
      <dgm:spPr/>
    </dgm:pt>
    <dgm:pt modelId="{C4B3CA2D-4D55-AB4C-BE72-ED64AA1C079C}" type="pres">
      <dgm:prSet presAssocID="{54D9B262-13B3-6944-A43C-91E07634A420}" presName="parentLeftMargin" presStyleLbl="node1" presStyleIdx="0" presStyleCnt="7"/>
      <dgm:spPr>
        <a:prstGeom prst="roundRect">
          <a:avLst/>
        </a:prstGeom>
      </dgm:spPr>
    </dgm:pt>
    <dgm:pt modelId="{ADCDAD6F-D2E5-8D46-BEB0-A675C03E2AE5}" type="pres">
      <dgm:prSet presAssocID="{54D9B262-13B3-6944-A43C-91E07634A42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B896971-E1D1-944C-9BAC-2DA498151F8D}" type="pres">
      <dgm:prSet presAssocID="{54D9B262-13B3-6944-A43C-91E07634A420}" presName="negativeSpace" presStyleCnt="0"/>
      <dgm:spPr/>
    </dgm:pt>
    <dgm:pt modelId="{C47ED924-86F1-E042-AFC2-BD1FB59D5AEE}" type="pres">
      <dgm:prSet presAssocID="{54D9B262-13B3-6944-A43C-91E07634A420}" presName="childText" presStyleLbl="conFgAcc1" presStyleIdx="0" presStyleCnt="7">
        <dgm:presLayoutVars>
          <dgm:bulletEnabled val="1"/>
        </dgm:presLayoutVars>
      </dgm:prSet>
      <dgm:spPr>
        <a:xfrm>
          <a:off x="0" y="472500"/>
          <a:ext cx="6629400" cy="630000"/>
        </a:xfrm>
        <a:prstGeom prst="rect">
          <a:avLst/>
        </a:prstGeom>
      </dgm:spPr>
    </dgm:pt>
    <dgm:pt modelId="{EB564140-0F8D-0544-88C0-EFD5B5396B84}" type="pres">
      <dgm:prSet presAssocID="{FDEBA8A8-3475-3844-ADD8-0DA0E8733498}" presName="spaceBetweenRectangles" presStyleCnt="0"/>
      <dgm:spPr/>
    </dgm:pt>
    <dgm:pt modelId="{4698E155-D3C2-1547-B39C-4F939C31250A}" type="pres">
      <dgm:prSet presAssocID="{632E0B7D-8F35-0644-9328-A3EE25DEB9AD}" presName="parentLin" presStyleCnt="0"/>
      <dgm:spPr/>
    </dgm:pt>
    <dgm:pt modelId="{BC00A238-C749-5543-8DC0-95E72709DBA5}" type="pres">
      <dgm:prSet presAssocID="{632E0B7D-8F35-0644-9328-A3EE25DEB9AD}" presName="parentLeftMargin" presStyleLbl="node1" presStyleIdx="0" presStyleCnt="7"/>
      <dgm:spPr>
        <a:prstGeom prst="roundRect">
          <a:avLst/>
        </a:prstGeom>
      </dgm:spPr>
    </dgm:pt>
    <dgm:pt modelId="{AE324181-240C-5F4C-8D08-D893F0F906F6}" type="pres">
      <dgm:prSet presAssocID="{632E0B7D-8F35-0644-9328-A3EE25DEB9A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3B955D6-9722-CD4B-A6CA-12D4CF55A116}" type="pres">
      <dgm:prSet presAssocID="{632E0B7D-8F35-0644-9328-A3EE25DEB9AD}" presName="negativeSpace" presStyleCnt="0"/>
      <dgm:spPr/>
    </dgm:pt>
    <dgm:pt modelId="{A9A20412-3EE3-9841-A14C-D7EF0EED5791}" type="pres">
      <dgm:prSet presAssocID="{632E0B7D-8F35-0644-9328-A3EE25DEB9AD}" presName="childText" presStyleLbl="conFgAcc1" presStyleIdx="1" presStyleCnt="7">
        <dgm:presLayoutVars>
          <dgm:bulletEnabled val="1"/>
        </dgm:presLayoutVars>
      </dgm:prSet>
      <dgm:spPr>
        <a:xfrm>
          <a:off x="0" y="1606500"/>
          <a:ext cx="6629400" cy="630000"/>
        </a:xfrm>
        <a:prstGeom prst="rect">
          <a:avLst/>
        </a:prstGeom>
      </dgm:spPr>
    </dgm:pt>
    <dgm:pt modelId="{6900D425-D581-F74D-A57A-09D583D9FAA7}" type="pres">
      <dgm:prSet presAssocID="{46E0D4D3-B208-0140-B324-BC9586F49FD8}" presName="spaceBetweenRectangles" presStyleCnt="0"/>
      <dgm:spPr/>
    </dgm:pt>
    <dgm:pt modelId="{85F9E971-C65B-5A42-A405-6F1A0E1184FA}" type="pres">
      <dgm:prSet presAssocID="{C86AA1A4-6B2B-5541-A8D2-5FFA54FE3401}" presName="parentLin" presStyleCnt="0"/>
      <dgm:spPr/>
    </dgm:pt>
    <dgm:pt modelId="{2EE2924A-6024-1941-A154-628EB7E536A6}" type="pres">
      <dgm:prSet presAssocID="{C86AA1A4-6B2B-5541-A8D2-5FFA54FE3401}" presName="parentLeftMargin" presStyleLbl="node1" presStyleIdx="1" presStyleCnt="7"/>
      <dgm:spPr>
        <a:prstGeom prst="roundRect">
          <a:avLst/>
        </a:prstGeom>
      </dgm:spPr>
    </dgm:pt>
    <dgm:pt modelId="{D8F4BBCA-5D1A-A54C-A717-768EF443D939}" type="pres">
      <dgm:prSet presAssocID="{C86AA1A4-6B2B-5541-A8D2-5FFA54FE340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EA6D8B35-4148-A44B-8196-5CE496E38517}" type="pres">
      <dgm:prSet presAssocID="{C86AA1A4-6B2B-5541-A8D2-5FFA54FE3401}" presName="negativeSpace" presStyleCnt="0"/>
      <dgm:spPr/>
    </dgm:pt>
    <dgm:pt modelId="{89F5A1CF-0329-FB46-B475-FF58F5C0BC9B}" type="pres">
      <dgm:prSet presAssocID="{C86AA1A4-6B2B-5541-A8D2-5FFA54FE3401}" presName="childText" presStyleLbl="conFgAcc1" presStyleIdx="2" presStyleCnt="7">
        <dgm:presLayoutVars>
          <dgm:bulletEnabled val="1"/>
        </dgm:presLayoutVars>
      </dgm:prSet>
      <dgm:spPr>
        <a:xfrm>
          <a:off x="0" y="2740500"/>
          <a:ext cx="6629400" cy="630000"/>
        </a:xfrm>
        <a:prstGeom prst="rect">
          <a:avLst/>
        </a:prstGeom>
      </dgm:spPr>
    </dgm:pt>
    <dgm:pt modelId="{88F5EFF7-5A42-274D-9BAD-714498B56A5A}" type="pres">
      <dgm:prSet presAssocID="{F01F59C1-3C03-7242-B745-E93293FB4BA6}" presName="spaceBetweenRectangles" presStyleCnt="0"/>
      <dgm:spPr/>
    </dgm:pt>
    <dgm:pt modelId="{D4AC1EF7-FD78-614C-9A75-070C4044C2A6}" type="pres">
      <dgm:prSet presAssocID="{2DA1F5BE-9FE0-9244-81A4-FB51078F9031}" presName="parentLin" presStyleCnt="0"/>
      <dgm:spPr/>
    </dgm:pt>
    <dgm:pt modelId="{F9B4CC4B-1192-DD4F-A935-77E7F6384EC6}" type="pres">
      <dgm:prSet presAssocID="{2DA1F5BE-9FE0-9244-81A4-FB51078F9031}" presName="parentLeftMargin" presStyleLbl="node1" presStyleIdx="2" presStyleCnt="7"/>
      <dgm:spPr>
        <a:prstGeom prst="roundRect">
          <a:avLst/>
        </a:prstGeom>
      </dgm:spPr>
    </dgm:pt>
    <dgm:pt modelId="{51DF3B7A-F904-E144-B650-766A00A389E3}" type="pres">
      <dgm:prSet presAssocID="{2DA1F5BE-9FE0-9244-81A4-FB51078F903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42F7852-8286-894F-8F44-AFABDA6097A6}" type="pres">
      <dgm:prSet presAssocID="{2DA1F5BE-9FE0-9244-81A4-FB51078F9031}" presName="negativeSpace" presStyleCnt="0"/>
      <dgm:spPr/>
    </dgm:pt>
    <dgm:pt modelId="{EBAB4028-E219-124A-9DA0-7BEE591E2E7D}" type="pres">
      <dgm:prSet presAssocID="{2DA1F5BE-9FE0-9244-81A4-FB51078F9031}" presName="childText" presStyleLbl="conFgAcc1" presStyleIdx="3" presStyleCnt="7">
        <dgm:presLayoutVars>
          <dgm:bulletEnabled val="1"/>
        </dgm:presLayoutVars>
      </dgm:prSet>
      <dgm:spPr>
        <a:xfrm>
          <a:off x="0" y="3874500"/>
          <a:ext cx="6629400" cy="630000"/>
        </a:xfrm>
        <a:prstGeom prst="rect">
          <a:avLst/>
        </a:prstGeom>
      </dgm:spPr>
    </dgm:pt>
    <dgm:pt modelId="{CEFA391E-BCC5-2D41-AD15-8E75C411A287}" type="pres">
      <dgm:prSet presAssocID="{285593D9-E722-8A4F-AB08-C2ECB67F9DE2}" presName="spaceBetweenRectangles" presStyleCnt="0"/>
      <dgm:spPr/>
    </dgm:pt>
    <dgm:pt modelId="{9BB3AFAE-8E2C-7648-ABF2-21584EFA3195}" type="pres">
      <dgm:prSet presAssocID="{43417207-9512-C54B-B932-3F981BD01404}" presName="parentLin" presStyleCnt="0"/>
      <dgm:spPr/>
    </dgm:pt>
    <dgm:pt modelId="{449B40E3-1CC5-E446-9E92-4E37860AE268}" type="pres">
      <dgm:prSet presAssocID="{43417207-9512-C54B-B932-3F981BD01404}" presName="parentLeftMargin" presStyleLbl="node1" presStyleIdx="3" presStyleCnt="7"/>
      <dgm:spPr>
        <a:prstGeom prst="roundRect">
          <a:avLst/>
        </a:prstGeom>
      </dgm:spPr>
    </dgm:pt>
    <dgm:pt modelId="{E9F139F2-4CAA-2E47-951B-80713D7B32BD}" type="pres">
      <dgm:prSet presAssocID="{43417207-9512-C54B-B932-3F981BD0140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1859168-1147-0541-89FA-4384116E9DB3}" type="pres">
      <dgm:prSet presAssocID="{43417207-9512-C54B-B932-3F981BD01404}" presName="negativeSpace" presStyleCnt="0"/>
      <dgm:spPr/>
    </dgm:pt>
    <dgm:pt modelId="{E861DB6E-7A59-0841-830C-E7CC5EB7BE7C}" type="pres">
      <dgm:prSet presAssocID="{43417207-9512-C54B-B932-3F981BD01404}" presName="childText" presStyleLbl="conFgAcc1" presStyleIdx="4" presStyleCnt="7">
        <dgm:presLayoutVars>
          <dgm:bulletEnabled val="1"/>
        </dgm:presLayoutVars>
      </dgm:prSet>
      <dgm:spPr>
        <a:xfrm>
          <a:off x="0" y="5008500"/>
          <a:ext cx="6629400" cy="630000"/>
        </a:xfrm>
        <a:prstGeom prst="rect">
          <a:avLst/>
        </a:prstGeom>
      </dgm:spPr>
    </dgm:pt>
    <dgm:pt modelId="{326E5900-C3F2-1F4D-A205-094A5A7D757A}" type="pres">
      <dgm:prSet presAssocID="{29FDD33A-6FBC-4E43-AC79-3B754D1A6A9F}" presName="spaceBetweenRectangles" presStyleCnt="0"/>
      <dgm:spPr/>
    </dgm:pt>
    <dgm:pt modelId="{4D211582-218F-4A49-B863-210693B24F1E}" type="pres">
      <dgm:prSet presAssocID="{FEC4FF52-4F54-9645-8BD1-E353A391741A}" presName="parentLin" presStyleCnt="0"/>
      <dgm:spPr/>
    </dgm:pt>
    <dgm:pt modelId="{D718B4D1-0BD7-0043-9E77-27DB3C9219C7}" type="pres">
      <dgm:prSet presAssocID="{FEC4FF52-4F54-9645-8BD1-E353A391741A}" presName="parentLeftMargin" presStyleLbl="node1" presStyleIdx="4" presStyleCnt="7"/>
      <dgm:spPr>
        <a:prstGeom prst="roundRect">
          <a:avLst/>
        </a:prstGeom>
      </dgm:spPr>
    </dgm:pt>
    <dgm:pt modelId="{3E740FD1-5591-4F48-BD0C-8A2598A42AED}" type="pres">
      <dgm:prSet presAssocID="{FEC4FF52-4F54-9645-8BD1-E353A391741A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A20FD4C-8A98-F046-A127-F2E3D4AABB12}" type="pres">
      <dgm:prSet presAssocID="{FEC4FF52-4F54-9645-8BD1-E353A391741A}" presName="negativeSpace" presStyleCnt="0"/>
      <dgm:spPr/>
    </dgm:pt>
    <dgm:pt modelId="{A1421B2E-B733-3C41-B170-B1E9A2A6BE05}" type="pres">
      <dgm:prSet presAssocID="{FEC4FF52-4F54-9645-8BD1-E353A391741A}" presName="childText" presStyleLbl="conFgAcc1" presStyleIdx="5" presStyleCnt="7">
        <dgm:presLayoutVars>
          <dgm:bulletEnabled val="1"/>
        </dgm:presLayoutVars>
      </dgm:prSet>
      <dgm:spPr>
        <a:xfrm>
          <a:off x="0" y="7276500"/>
          <a:ext cx="6629400" cy="630000"/>
        </a:xfrm>
        <a:prstGeom prst="rect">
          <a:avLst/>
        </a:prstGeom>
      </dgm:spPr>
    </dgm:pt>
    <dgm:pt modelId="{349739BF-B5DB-314E-A7EE-F36AE5C75FA4}" type="pres">
      <dgm:prSet presAssocID="{52178585-BC50-0E4B-8C4F-09393D165AE8}" presName="spaceBetweenRectangles" presStyleCnt="0"/>
      <dgm:spPr/>
    </dgm:pt>
    <dgm:pt modelId="{62555EAE-6A76-BF41-AF0A-F64354BC44FD}" type="pres">
      <dgm:prSet presAssocID="{1379DDEF-42C0-7E4B-9276-FD0E193E9304}" presName="parentLin" presStyleCnt="0"/>
      <dgm:spPr/>
    </dgm:pt>
    <dgm:pt modelId="{C95A38D7-4305-6A49-9840-30327E7DF827}" type="pres">
      <dgm:prSet presAssocID="{1379DDEF-42C0-7E4B-9276-FD0E193E9304}" presName="parentLeftMargin" presStyleLbl="node1" presStyleIdx="5" presStyleCnt="7"/>
      <dgm:spPr>
        <a:prstGeom prst="roundRect">
          <a:avLst/>
        </a:prstGeom>
      </dgm:spPr>
    </dgm:pt>
    <dgm:pt modelId="{12BB7564-ADC5-C448-B6D7-4383FDDC6AAC}" type="pres">
      <dgm:prSet presAssocID="{1379DDEF-42C0-7E4B-9276-FD0E193E9304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6AFA6C8D-1E4C-2D43-9375-6C0D3AFC3191}" type="pres">
      <dgm:prSet presAssocID="{1379DDEF-42C0-7E4B-9276-FD0E193E9304}" presName="negativeSpace" presStyleCnt="0"/>
      <dgm:spPr/>
    </dgm:pt>
    <dgm:pt modelId="{E2CC86B5-B1BF-3E4F-A49C-2D2EC8527E8F}" type="pres">
      <dgm:prSet presAssocID="{1379DDEF-42C0-7E4B-9276-FD0E193E9304}" presName="childText" presStyleLbl="conFgAcc1" presStyleIdx="6" presStyleCnt="7">
        <dgm:presLayoutVars>
          <dgm:bulletEnabled val="1"/>
        </dgm:presLayoutVars>
      </dgm:prSet>
      <dgm:spPr>
        <a:xfrm>
          <a:off x="0" y="8410500"/>
          <a:ext cx="6629400" cy="630000"/>
        </a:xfrm>
        <a:prstGeom prst="rect">
          <a:avLst/>
        </a:prstGeom>
      </dgm:spPr>
    </dgm:pt>
  </dgm:ptLst>
  <dgm:cxnLst>
    <dgm:cxn modelId="{A18D0B1D-246F-F64B-A6EB-7F235CBF5777}" type="presOf" srcId="{C86AA1A4-6B2B-5541-A8D2-5FFA54FE3401}" destId="{D8F4BBCA-5D1A-A54C-A717-768EF443D939}" srcOrd="1" destOrd="0" presId="urn:microsoft.com/office/officeart/2005/8/layout/list1"/>
    <dgm:cxn modelId="{DE7AF91E-45E8-4C41-816C-E07BE76ACD48}" srcId="{560C9EE5-4BD4-F944-AD41-1603B29D0D38}" destId="{2DA1F5BE-9FE0-9244-81A4-FB51078F9031}" srcOrd="3" destOrd="0" parTransId="{5F8ECA5A-24BE-7446-AC7B-F8F6B6CF55FB}" sibTransId="{285593D9-E722-8A4F-AB08-C2ECB67F9DE2}"/>
    <dgm:cxn modelId="{57298C1F-EBB8-A543-82F4-1D9567D2DFA8}" type="presOf" srcId="{632E0B7D-8F35-0644-9328-A3EE25DEB9AD}" destId="{BC00A238-C749-5543-8DC0-95E72709DBA5}" srcOrd="0" destOrd="0" presId="urn:microsoft.com/office/officeart/2005/8/layout/list1"/>
    <dgm:cxn modelId="{9E216237-2593-6C42-994B-184B1A50384F}" srcId="{560C9EE5-4BD4-F944-AD41-1603B29D0D38}" destId="{FEC4FF52-4F54-9645-8BD1-E353A391741A}" srcOrd="5" destOrd="0" parTransId="{C4569969-2DA6-BA4F-AEEF-08DC2C819567}" sibTransId="{52178585-BC50-0E4B-8C4F-09393D165AE8}"/>
    <dgm:cxn modelId="{58E6E33D-08CE-6A46-8CDC-7300C050B2D8}" type="presOf" srcId="{1379DDEF-42C0-7E4B-9276-FD0E193E9304}" destId="{12BB7564-ADC5-C448-B6D7-4383FDDC6AAC}" srcOrd="1" destOrd="0" presId="urn:microsoft.com/office/officeart/2005/8/layout/list1"/>
    <dgm:cxn modelId="{B525C65C-AE16-D348-AFE0-4E6EA7206B78}" srcId="{560C9EE5-4BD4-F944-AD41-1603B29D0D38}" destId="{C86AA1A4-6B2B-5541-A8D2-5FFA54FE3401}" srcOrd="2" destOrd="0" parTransId="{5CFE3EC3-A4DB-9046-9BD2-D1E5DEA669F1}" sibTransId="{F01F59C1-3C03-7242-B745-E93293FB4BA6}"/>
    <dgm:cxn modelId="{493D9645-E0A9-1142-B5B2-8E5089AC1C3D}" type="presOf" srcId="{54D9B262-13B3-6944-A43C-91E07634A420}" destId="{C4B3CA2D-4D55-AB4C-BE72-ED64AA1C079C}" srcOrd="0" destOrd="0" presId="urn:microsoft.com/office/officeart/2005/8/layout/list1"/>
    <dgm:cxn modelId="{5265D953-2006-034C-B754-49EFF1EF3801}" type="presOf" srcId="{FEC4FF52-4F54-9645-8BD1-E353A391741A}" destId="{D718B4D1-0BD7-0043-9E77-27DB3C9219C7}" srcOrd="0" destOrd="0" presId="urn:microsoft.com/office/officeart/2005/8/layout/list1"/>
    <dgm:cxn modelId="{1895E178-FAD2-6E4F-B861-B9659BA25C97}" srcId="{560C9EE5-4BD4-F944-AD41-1603B29D0D38}" destId="{632E0B7D-8F35-0644-9328-A3EE25DEB9AD}" srcOrd="1" destOrd="0" parTransId="{609A369B-67D8-CB45-B7AA-2F545F349D50}" sibTransId="{46E0D4D3-B208-0140-B324-BC9586F49FD8}"/>
    <dgm:cxn modelId="{91B79491-723A-8244-8F34-BB4AED0E2F4E}" srcId="{560C9EE5-4BD4-F944-AD41-1603B29D0D38}" destId="{43417207-9512-C54B-B932-3F981BD01404}" srcOrd="4" destOrd="0" parTransId="{E93B086C-62D1-CC48-B5BA-84420C050707}" sibTransId="{29FDD33A-6FBC-4E43-AC79-3B754D1A6A9F}"/>
    <dgm:cxn modelId="{137386BC-2FEB-864A-AD55-740B61BB07A2}" type="presOf" srcId="{2DA1F5BE-9FE0-9244-81A4-FB51078F9031}" destId="{51DF3B7A-F904-E144-B650-766A00A389E3}" srcOrd="1" destOrd="0" presId="urn:microsoft.com/office/officeart/2005/8/layout/list1"/>
    <dgm:cxn modelId="{343D14C1-E5B1-9240-AF6B-D81C768115B5}" srcId="{560C9EE5-4BD4-F944-AD41-1603B29D0D38}" destId="{1379DDEF-42C0-7E4B-9276-FD0E193E9304}" srcOrd="6" destOrd="0" parTransId="{4753B156-0CE7-7744-8195-B7CF77FDC52C}" sibTransId="{D99C3F26-FC1B-454F-AFF6-0127D53D6EC2}"/>
    <dgm:cxn modelId="{D539A3C9-828D-C844-946A-B2C4D1E9474C}" type="presOf" srcId="{560C9EE5-4BD4-F944-AD41-1603B29D0D38}" destId="{06ED38A5-0454-C649-9225-2115BB1DCE87}" srcOrd="0" destOrd="0" presId="urn:microsoft.com/office/officeart/2005/8/layout/list1"/>
    <dgm:cxn modelId="{9B9E62CB-08EE-3E4B-B351-D276051CAA4A}" type="presOf" srcId="{43417207-9512-C54B-B932-3F981BD01404}" destId="{449B40E3-1CC5-E446-9E92-4E37860AE268}" srcOrd="0" destOrd="0" presId="urn:microsoft.com/office/officeart/2005/8/layout/list1"/>
    <dgm:cxn modelId="{6D9CA0CC-A6B5-6142-9D24-7908DB94E795}" type="presOf" srcId="{1379DDEF-42C0-7E4B-9276-FD0E193E9304}" destId="{C95A38D7-4305-6A49-9840-30327E7DF827}" srcOrd="0" destOrd="0" presId="urn:microsoft.com/office/officeart/2005/8/layout/list1"/>
    <dgm:cxn modelId="{311550CD-CE5B-294A-A6F0-782B3EC1640B}" type="presOf" srcId="{54D9B262-13B3-6944-A43C-91E07634A420}" destId="{ADCDAD6F-D2E5-8D46-BEB0-A675C03E2AE5}" srcOrd="1" destOrd="0" presId="urn:microsoft.com/office/officeart/2005/8/layout/list1"/>
    <dgm:cxn modelId="{A8419FD0-0918-ED45-8DA2-EBCE8CD1F0E8}" type="presOf" srcId="{2DA1F5BE-9FE0-9244-81A4-FB51078F9031}" destId="{F9B4CC4B-1192-DD4F-A935-77E7F6384EC6}" srcOrd="0" destOrd="0" presId="urn:microsoft.com/office/officeart/2005/8/layout/list1"/>
    <dgm:cxn modelId="{0B9558DB-FB4A-9649-94E7-9939AE2CEB2D}" type="presOf" srcId="{632E0B7D-8F35-0644-9328-A3EE25DEB9AD}" destId="{AE324181-240C-5F4C-8D08-D893F0F906F6}" srcOrd="1" destOrd="0" presId="urn:microsoft.com/office/officeart/2005/8/layout/list1"/>
    <dgm:cxn modelId="{CC6F21DF-2E5E-3943-9677-B755179A74B5}" type="presOf" srcId="{C86AA1A4-6B2B-5541-A8D2-5FFA54FE3401}" destId="{2EE2924A-6024-1941-A154-628EB7E536A6}" srcOrd="0" destOrd="0" presId="urn:microsoft.com/office/officeart/2005/8/layout/list1"/>
    <dgm:cxn modelId="{150514EA-C757-BD43-852D-B2371990CDEB}" srcId="{560C9EE5-4BD4-F944-AD41-1603B29D0D38}" destId="{54D9B262-13B3-6944-A43C-91E07634A420}" srcOrd="0" destOrd="0" parTransId="{DF36D60A-DB7B-1B4A-9089-22662A0DE03F}" sibTransId="{FDEBA8A8-3475-3844-ADD8-0DA0E8733498}"/>
    <dgm:cxn modelId="{FC8E87F8-AEB5-FF47-A81E-50BF967E0739}" type="presOf" srcId="{FEC4FF52-4F54-9645-8BD1-E353A391741A}" destId="{3E740FD1-5591-4F48-BD0C-8A2598A42AED}" srcOrd="1" destOrd="0" presId="urn:microsoft.com/office/officeart/2005/8/layout/list1"/>
    <dgm:cxn modelId="{235C8BFB-8BA6-0349-98B6-756436346567}" type="presOf" srcId="{43417207-9512-C54B-B932-3F981BD01404}" destId="{E9F139F2-4CAA-2E47-951B-80713D7B32BD}" srcOrd="1" destOrd="0" presId="urn:microsoft.com/office/officeart/2005/8/layout/list1"/>
    <dgm:cxn modelId="{58A1AB55-7D17-D444-AEDA-D72D06D08B4F}" type="presParOf" srcId="{06ED38A5-0454-C649-9225-2115BB1DCE87}" destId="{F1EE0352-DF1E-B944-BE36-AF798866E2B9}" srcOrd="0" destOrd="0" presId="urn:microsoft.com/office/officeart/2005/8/layout/list1"/>
    <dgm:cxn modelId="{FC60BDF5-0E50-1946-8DE4-B29E66BFE317}" type="presParOf" srcId="{F1EE0352-DF1E-B944-BE36-AF798866E2B9}" destId="{C4B3CA2D-4D55-AB4C-BE72-ED64AA1C079C}" srcOrd="0" destOrd="0" presId="urn:microsoft.com/office/officeart/2005/8/layout/list1"/>
    <dgm:cxn modelId="{960C04B3-11EE-C840-B66C-22705AEEBC40}" type="presParOf" srcId="{F1EE0352-DF1E-B944-BE36-AF798866E2B9}" destId="{ADCDAD6F-D2E5-8D46-BEB0-A675C03E2AE5}" srcOrd="1" destOrd="0" presId="urn:microsoft.com/office/officeart/2005/8/layout/list1"/>
    <dgm:cxn modelId="{DBE3D2FF-42A9-3641-A266-4B5E8DC1695D}" type="presParOf" srcId="{06ED38A5-0454-C649-9225-2115BB1DCE87}" destId="{1B896971-E1D1-944C-9BAC-2DA498151F8D}" srcOrd="1" destOrd="0" presId="urn:microsoft.com/office/officeart/2005/8/layout/list1"/>
    <dgm:cxn modelId="{BA4FA8B0-8653-F949-813A-152918C2BD7C}" type="presParOf" srcId="{06ED38A5-0454-C649-9225-2115BB1DCE87}" destId="{C47ED924-86F1-E042-AFC2-BD1FB59D5AEE}" srcOrd="2" destOrd="0" presId="urn:microsoft.com/office/officeart/2005/8/layout/list1"/>
    <dgm:cxn modelId="{87BC4C0F-AF1E-B84D-A5FC-33C0F7865ECD}" type="presParOf" srcId="{06ED38A5-0454-C649-9225-2115BB1DCE87}" destId="{EB564140-0F8D-0544-88C0-EFD5B5396B84}" srcOrd="3" destOrd="0" presId="urn:microsoft.com/office/officeart/2005/8/layout/list1"/>
    <dgm:cxn modelId="{85AE86FC-818B-9A4D-AC8E-70D0F48047C2}" type="presParOf" srcId="{06ED38A5-0454-C649-9225-2115BB1DCE87}" destId="{4698E155-D3C2-1547-B39C-4F939C31250A}" srcOrd="4" destOrd="0" presId="urn:microsoft.com/office/officeart/2005/8/layout/list1"/>
    <dgm:cxn modelId="{F8E7C2E8-907E-F349-B077-D829BB512C82}" type="presParOf" srcId="{4698E155-D3C2-1547-B39C-4F939C31250A}" destId="{BC00A238-C749-5543-8DC0-95E72709DBA5}" srcOrd="0" destOrd="0" presId="urn:microsoft.com/office/officeart/2005/8/layout/list1"/>
    <dgm:cxn modelId="{DAE3B6D4-4163-3946-9EEF-3ED7CB8E42E3}" type="presParOf" srcId="{4698E155-D3C2-1547-B39C-4F939C31250A}" destId="{AE324181-240C-5F4C-8D08-D893F0F906F6}" srcOrd="1" destOrd="0" presId="urn:microsoft.com/office/officeart/2005/8/layout/list1"/>
    <dgm:cxn modelId="{1328CC42-3D1B-EE41-B736-FBE2176E1DD2}" type="presParOf" srcId="{06ED38A5-0454-C649-9225-2115BB1DCE87}" destId="{13B955D6-9722-CD4B-A6CA-12D4CF55A116}" srcOrd="5" destOrd="0" presId="urn:microsoft.com/office/officeart/2005/8/layout/list1"/>
    <dgm:cxn modelId="{860A8AEC-3386-224F-92D0-04E5871F1A2E}" type="presParOf" srcId="{06ED38A5-0454-C649-9225-2115BB1DCE87}" destId="{A9A20412-3EE3-9841-A14C-D7EF0EED5791}" srcOrd="6" destOrd="0" presId="urn:microsoft.com/office/officeart/2005/8/layout/list1"/>
    <dgm:cxn modelId="{791F3355-D717-CC49-8704-383601A90232}" type="presParOf" srcId="{06ED38A5-0454-C649-9225-2115BB1DCE87}" destId="{6900D425-D581-F74D-A57A-09D583D9FAA7}" srcOrd="7" destOrd="0" presId="urn:microsoft.com/office/officeart/2005/8/layout/list1"/>
    <dgm:cxn modelId="{1D1E2202-6A5C-2F46-A4C0-D66DFA71A2CD}" type="presParOf" srcId="{06ED38A5-0454-C649-9225-2115BB1DCE87}" destId="{85F9E971-C65B-5A42-A405-6F1A0E1184FA}" srcOrd="8" destOrd="0" presId="urn:microsoft.com/office/officeart/2005/8/layout/list1"/>
    <dgm:cxn modelId="{1D277AC8-2991-434F-8216-1A824C4A3EE4}" type="presParOf" srcId="{85F9E971-C65B-5A42-A405-6F1A0E1184FA}" destId="{2EE2924A-6024-1941-A154-628EB7E536A6}" srcOrd="0" destOrd="0" presId="urn:microsoft.com/office/officeart/2005/8/layout/list1"/>
    <dgm:cxn modelId="{C792E8AC-7A6C-9D49-B0D3-1D2A89CC7FC4}" type="presParOf" srcId="{85F9E971-C65B-5A42-A405-6F1A0E1184FA}" destId="{D8F4BBCA-5D1A-A54C-A717-768EF443D939}" srcOrd="1" destOrd="0" presId="urn:microsoft.com/office/officeart/2005/8/layout/list1"/>
    <dgm:cxn modelId="{09DC980B-285A-E046-9DDA-AEBF4810F632}" type="presParOf" srcId="{06ED38A5-0454-C649-9225-2115BB1DCE87}" destId="{EA6D8B35-4148-A44B-8196-5CE496E38517}" srcOrd="9" destOrd="0" presId="urn:microsoft.com/office/officeart/2005/8/layout/list1"/>
    <dgm:cxn modelId="{3C242A83-FCBE-6848-AE1D-322681BF2005}" type="presParOf" srcId="{06ED38A5-0454-C649-9225-2115BB1DCE87}" destId="{89F5A1CF-0329-FB46-B475-FF58F5C0BC9B}" srcOrd="10" destOrd="0" presId="urn:microsoft.com/office/officeart/2005/8/layout/list1"/>
    <dgm:cxn modelId="{AD280C15-51E3-254E-8F82-38F4ADEE9F69}" type="presParOf" srcId="{06ED38A5-0454-C649-9225-2115BB1DCE87}" destId="{88F5EFF7-5A42-274D-9BAD-714498B56A5A}" srcOrd="11" destOrd="0" presId="urn:microsoft.com/office/officeart/2005/8/layout/list1"/>
    <dgm:cxn modelId="{CAA74D05-9281-3C48-BE61-C9DB505AA077}" type="presParOf" srcId="{06ED38A5-0454-C649-9225-2115BB1DCE87}" destId="{D4AC1EF7-FD78-614C-9A75-070C4044C2A6}" srcOrd="12" destOrd="0" presId="urn:microsoft.com/office/officeart/2005/8/layout/list1"/>
    <dgm:cxn modelId="{75C07777-BB9F-B64E-979E-53EF4C89698F}" type="presParOf" srcId="{D4AC1EF7-FD78-614C-9A75-070C4044C2A6}" destId="{F9B4CC4B-1192-DD4F-A935-77E7F6384EC6}" srcOrd="0" destOrd="0" presId="urn:microsoft.com/office/officeart/2005/8/layout/list1"/>
    <dgm:cxn modelId="{2BFA3892-C416-5242-812D-CCF2962D6F95}" type="presParOf" srcId="{D4AC1EF7-FD78-614C-9A75-070C4044C2A6}" destId="{51DF3B7A-F904-E144-B650-766A00A389E3}" srcOrd="1" destOrd="0" presId="urn:microsoft.com/office/officeart/2005/8/layout/list1"/>
    <dgm:cxn modelId="{DE207E64-19ED-BC4B-A1B8-D9AFC63B51A4}" type="presParOf" srcId="{06ED38A5-0454-C649-9225-2115BB1DCE87}" destId="{142F7852-8286-894F-8F44-AFABDA6097A6}" srcOrd="13" destOrd="0" presId="urn:microsoft.com/office/officeart/2005/8/layout/list1"/>
    <dgm:cxn modelId="{0B54F946-A23A-6140-A90B-944C57906624}" type="presParOf" srcId="{06ED38A5-0454-C649-9225-2115BB1DCE87}" destId="{EBAB4028-E219-124A-9DA0-7BEE591E2E7D}" srcOrd="14" destOrd="0" presId="urn:microsoft.com/office/officeart/2005/8/layout/list1"/>
    <dgm:cxn modelId="{1E94959F-F1CA-394D-987B-B50282543363}" type="presParOf" srcId="{06ED38A5-0454-C649-9225-2115BB1DCE87}" destId="{CEFA391E-BCC5-2D41-AD15-8E75C411A287}" srcOrd="15" destOrd="0" presId="urn:microsoft.com/office/officeart/2005/8/layout/list1"/>
    <dgm:cxn modelId="{B0516CE0-1CED-5243-8D57-FA9F8B063CCD}" type="presParOf" srcId="{06ED38A5-0454-C649-9225-2115BB1DCE87}" destId="{9BB3AFAE-8E2C-7648-ABF2-21584EFA3195}" srcOrd="16" destOrd="0" presId="urn:microsoft.com/office/officeart/2005/8/layout/list1"/>
    <dgm:cxn modelId="{F5E3CD34-DDC2-A945-83F4-D9EB8CE8A7A8}" type="presParOf" srcId="{9BB3AFAE-8E2C-7648-ABF2-21584EFA3195}" destId="{449B40E3-1CC5-E446-9E92-4E37860AE268}" srcOrd="0" destOrd="0" presId="urn:microsoft.com/office/officeart/2005/8/layout/list1"/>
    <dgm:cxn modelId="{4152F70D-7283-8D44-9527-DFC5FC6961F3}" type="presParOf" srcId="{9BB3AFAE-8E2C-7648-ABF2-21584EFA3195}" destId="{E9F139F2-4CAA-2E47-951B-80713D7B32BD}" srcOrd="1" destOrd="0" presId="urn:microsoft.com/office/officeart/2005/8/layout/list1"/>
    <dgm:cxn modelId="{5E4BA713-CAC3-9E41-B64F-97DCCC75C31F}" type="presParOf" srcId="{06ED38A5-0454-C649-9225-2115BB1DCE87}" destId="{41859168-1147-0541-89FA-4384116E9DB3}" srcOrd="17" destOrd="0" presId="urn:microsoft.com/office/officeart/2005/8/layout/list1"/>
    <dgm:cxn modelId="{E8F4E27B-487D-9D4A-8A73-85928DE37552}" type="presParOf" srcId="{06ED38A5-0454-C649-9225-2115BB1DCE87}" destId="{E861DB6E-7A59-0841-830C-E7CC5EB7BE7C}" srcOrd="18" destOrd="0" presId="urn:microsoft.com/office/officeart/2005/8/layout/list1"/>
    <dgm:cxn modelId="{E5B86DC4-6D5F-F64E-9DCF-3C47AE3F2B09}" type="presParOf" srcId="{06ED38A5-0454-C649-9225-2115BB1DCE87}" destId="{326E5900-C3F2-1F4D-A205-094A5A7D757A}" srcOrd="19" destOrd="0" presId="urn:microsoft.com/office/officeart/2005/8/layout/list1"/>
    <dgm:cxn modelId="{3D86DC84-9C7B-B045-8B4C-01941F29DF03}" type="presParOf" srcId="{06ED38A5-0454-C649-9225-2115BB1DCE87}" destId="{4D211582-218F-4A49-B863-210693B24F1E}" srcOrd="20" destOrd="0" presId="urn:microsoft.com/office/officeart/2005/8/layout/list1"/>
    <dgm:cxn modelId="{363FF0BB-F41F-8245-9026-9CB260C49572}" type="presParOf" srcId="{4D211582-218F-4A49-B863-210693B24F1E}" destId="{D718B4D1-0BD7-0043-9E77-27DB3C9219C7}" srcOrd="0" destOrd="0" presId="urn:microsoft.com/office/officeart/2005/8/layout/list1"/>
    <dgm:cxn modelId="{EB52854C-B51A-E043-A0F9-757B1C14CEFA}" type="presParOf" srcId="{4D211582-218F-4A49-B863-210693B24F1E}" destId="{3E740FD1-5591-4F48-BD0C-8A2598A42AED}" srcOrd="1" destOrd="0" presId="urn:microsoft.com/office/officeart/2005/8/layout/list1"/>
    <dgm:cxn modelId="{09D2E242-BCF2-194E-87D4-988B9D0B3072}" type="presParOf" srcId="{06ED38A5-0454-C649-9225-2115BB1DCE87}" destId="{BA20FD4C-8A98-F046-A127-F2E3D4AABB12}" srcOrd="21" destOrd="0" presId="urn:microsoft.com/office/officeart/2005/8/layout/list1"/>
    <dgm:cxn modelId="{BF491453-A2F5-584A-93A4-17A1DCA63F33}" type="presParOf" srcId="{06ED38A5-0454-C649-9225-2115BB1DCE87}" destId="{A1421B2E-B733-3C41-B170-B1E9A2A6BE05}" srcOrd="22" destOrd="0" presId="urn:microsoft.com/office/officeart/2005/8/layout/list1"/>
    <dgm:cxn modelId="{0F7A9CF7-7DA1-D948-8846-4E227F195E5D}" type="presParOf" srcId="{06ED38A5-0454-C649-9225-2115BB1DCE87}" destId="{349739BF-B5DB-314E-A7EE-F36AE5C75FA4}" srcOrd="23" destOrd="0" presId="urn:microsoft.com/office/officeart/2005/8/layout/list1"/>
    <dgm:cxn modelId="{58A93B27-43B1-DC47-904D-0752D992DA26}" type="presParOf" srcId="{06ED38A5-0454-C649-9225-2115BB1DCE87}" destId="{62555EAE-6A76-BF41-AF0A-F64354BC44FD}" srcOrd="24" destOrd="0" presId="urn:microsoft.com/office/officeart/2005/8/layout/list1"/>
    <dgm:cxn modelId="{36C19124-D959-1945-AA12-48BF534F56C4}" type="presParOf" srcId="{62555EAE-6A76-BF41-AF0A-F64354BC44FD}" destId="{C95A38D7-4305-6A49-9840-30327E7DF827}" srcOrd="0" destOrd="0" presId="urn:microsoft.com/office/officeart/2005/8/layout/list1"/>
    <dgm:cxn modelId="{E698AAE1-9E9B-D84C-BC49-AA280E655797}" type="presParOf" srcId="{62555EAE-6A76-BF41-AF0A-F64354BC44FD}" destId="{12BB7564-ADC5-C448-B6D7-4383FDDC6AAC}" srcOrd="1" destOrd="0" presId="urn:microsoft.com/office/officeart/2005/8/layout/list1"/>
    <dgm:cxn modelId="{30F0F337-E23E-5B42-A383-9B89D01467FF}" type="presParOf" srcId="{06ED38A5-0454-C649-9225-2115BB1DCE87}" destId="{6AFA6C8D-1E4C-2D43-9375-6C0D3AFC3191}" srcOrd="25" destOrd="0" presId="urn:microsoft.com/office/officeart/2005/8/layout/list1"/>
    <dgm:cxn modelId="{C3411F6E-DADC-704C-BC2E-5C1D6949791A}" type="presParOf" srcId="{06ED38A5-0454-C649-9225-2115BB1DCE87}" destId="{E2CC86B5-B1BF-3E4F-A49C-2D2EC8527E8F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ED924-86F1-E042-AFC2-BD1FB59D5AEE}">
      <dsp:nvSpPr>
        <dsp:cNvPr id="0" name=""/>
        <dsp:cNvSpPr/>
      </dsp:nvSpPr>
      <dsp:spPr>
        <a:xfrm>
          <a:off x="0" y="318080"/>
          <a:ext cx="84328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DAD6F-D2E5-8D46-BEB0-A675C03E2AE5}">
      <dsp:nvSpPr>
        <dsp:cNvPr id="0" name=""/>
        <dsp:cNvSpPr/>
      </dsp:nvSpPr>
      <dsp:spPr>
        <a:xfrm>
          <a:off x="421640" y="67160"/>
          <a:ext cx="5902960" cy="501840"/>
        </a:xfrm>
        <a:prstGeom prst="roundRect">
          <a:avLst/>
        </a:prstGeom>
        <a:solidFill>
          <a:srgbClr val="66CC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3118" tIns="0" rIns="223118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PrEP para la </a:t>
          </a:r>
          <a:r>
            <a:rPr lang="en-US" sz="1000" b="1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prevención</a:t>
          </a:r>
          <a:r>
            <a:rPr lang="en-US" sz="1000" b="1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del VIH.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PrEP </a:t>
          </a:r>
          <a:r>
            <a:rPr lang="en-US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previene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la </a:t>
          </a:r>
          <a:r>
            <a:rPr lang="en-US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infección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</a:t>
          </a:r>
          <a:r>
            <a:rPr lang="en-US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por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el VIH en hombres y </a:t>
          </a:r>
          <a:r>
            <a:rPr lang="en-US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mujeres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.</a:t>
          </a:r>
        </a:p>
      </dsp:txBody>
      <dsp:txXfrm>
        <a:off x="446138" y="91658"/>
        <a:ext cx="5853964" cy="452844"/>
      </dsp:txXfrm>
    </dsp:sp>
    <dsp:sp modelId="{A9A20412-3EE3-9841-A14C-D7EF0EED5791}">
      <dsp:nvSpPr>
        <dsp:cNvPr id="0" name=""/>
        <dsp:cNvSpPr/>
      </dsp:nvSpPr>
      <dsp:spPr>
        <a:xfrm>
          <a:off x="0" y="1089200"/>
          <a:ext cx="84328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24181-240C-5F4C-8D08-D893F0F906F6}">
      <dsp:nvSpPr>
        <dsp:cNvPr id="0" name=""/>
        <dsp:cNvSpPr/>
      </dsp:nvSpPr>
      <dsp:spPr>
        <a:xfrm>
          <a:off x="421640" y="838280"/>
          <a:ext cx="5902960" cy="501840"/>
        </a:xfrm>
        <a:prstGeom prst="roundRect">
          <a:avLst/>
        </a:prstGeom>
        <a:solidFill>
          <a:srgbClr val="FF66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3118" tIns="0" rIns="223118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Prueba</a:t>
          </a:r>
          <a:r>
            <a:rPr lang="en-US" sz="1000" b="1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del </a:t>
          </a:r>
          <a:r>
            <a:rPr lang="en-US" sz="1000" b="1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VIH.</a:t>
          </a:r>
          <a:r>
            <a:rPr lang="en-US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Las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personas </a:t>
          </a:r>
          <a:r>
            <a:rPr lang="en-US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que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</a:t>
          </a:r>
          <a:r>
            <a:rPr lang="en-US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toman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PrEP </a:t>
          </a:r>
          <a:r>
            <a:rPr lang="en-US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deben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some-terse a </a:t>
          </a:r>
          <a:r>
            <a:rPr lang="en-US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una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</a:t>
          </a:r>
          <a:r>
            <a:rPr lang="en-US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prueba</a:t>
          </a:r>
          <a:r>
            <a:rPr lang="en-US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 regular de VIH.</a:t>
          </a:r>
        </a:p>
      </dsp:txBody>
      <dsp:txXfrm>
        <a:off x="446138" y="862778"/>
        <a:ext cx="5853964" cy="452844"/>
      </dsp:txXfrm>
    </dsp:sp>
    <dsp:sp modelId="{89F5A1CF-0329-FB46-B475-FF58F5C0BC9B}">
      <dsp:nvSpPr>
        <dsp:cNvPr id="0" name=""/>
        <dsp:cNvSpPr/>
      </dsp:nvSpPr>
      <dsp:spPr>
        <a:xfrm>
          <a:off x="0" y="1860320"/>
          <a:ext cx="84328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F4BBCA-5D1A-A54C-A717-768EF443D939}">
      <dsp:nvSpPr>
        <dsp:cNvPr id="0" name=""/>
        <dsp:cNvSpPr/>
      </dsp:nvSpPr>
      <dsp:spPr>
        <a:xfrm>
          <a:off x="421640" y="1609400"/>
          <a:ext cx="5902960" cy="501840"/>
        </a:xfrm>
        <a:prstGeom prst="roundRect">
          <a:avLst/>
        </a:prstGeom>
        <a:solidFill>
          <a:srgbClr val="008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3118" tIns="0" rIns="223118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000" b="1" kern="1200">
              <a:solidFill>
                <a:srgbClr val="000000"/>
              </a:solidFill>
              <a:latin typeface="Calibri"/>
              <a:ea typeface="+mn-ea"/>
              <a:cs typeface="Calibri"/>
            </a:rPr>
            <a:t>Suspensión de la PrEP. </a:t>
          </a:r>
          <a:r>
            <a:rPr lang="es-ES_tradnl" sz="1000" kern="1200">
              <a:solidFill>
                <a:srgbClr val="000000"/>
              </a:solidFill>
              <a:latin typeface="Calibri"/>
              <a:ea typeface="+mn-ea"/>
              <a:cs typeface="Calibri"/>
            </a:rPr>
            <a:t>La PrEP se debe usar cuando alguien tiene riesgo de contraer el VIH. cuando este riesgo ya no existe, la PrEP puede detenerse.</a:t>
          </a:r>
          <a:endParaRPr lang="en-US" sz="1000" kern="1200">
            <a:solidFill>
              <a:srgbClr val="000000"/>
            </a:solidFill>
            <a:latin typeface="Calibri"/>
            <a:ea typeface="+mn-ea"/>
            <a:cs typeface="Calibri"/>
          </a:endParaRPr>
        </a:p>
      </dsp:txBody>
      <dsp:txXfrm>
        <a:off x="446138" y="1633898"/>
        <a:ext cx="5853964" cy="452844"/>
      </dsp:txXfrm>
    </dsp:sp>
    <dsp:sp modelId="{EBAB4028-E219-124A-9DA0-7BEE591E2E7D}">
      <dsp:nvSpPr>
        <dsp:cNvPr id="0" name=""/>
        <dsp:cNvSpPr/>
      </dsp:nvSpPr>
      <dsp:spPr>
        <a:xfrm>
          <a:off x="0" y="2631440"/>
          <a:ext cx="84328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F3B7A-F904-E144-B650-766A00A389E3}">
      <dsp:nvSpPr>
        <dsp:cNvPr id="0" name=""/>
        <dsp:cNvSpPr/>
      </dsp:nvSpPr>
      <dsp:spPr>
        <a:xfrm>
          <a:off x="421640" y="2380520"/>
          <a:ext cx="5902960" cy="501840"/>
        </a:xfrm>
        <a:prstGeom prst="round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3118" tIns="0" rIns="223118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000" b="1" kern="1200">
              <a:solidFill>
                <a:srgbClr val="000000"/>
              </a:solidFill>
              <a:latin typeface="Calibri"/>
              <a:ea typeface="+mn-ea"/>
              <a:cs typeface="Calibri"/>
            </a:rPr>
            <a:t>Efectos secundarios. </a:t>
          </a:r>
          <a:r>
            <a:rPr lang="es-ES_tradnl" sz="1000" kern="1200">
              <a:solidFill>
                <a:srgbClr val="000000"/>
              </a:solidFill>
              <a:latin typeface="Calibri"/>
              <a:ea typeface="+mn-ea"/>
              <a:cs typeface="Calibri"/>
            </a:rPr>
            <a:t>Los efectos secundarios de PrEP afectan a cada persona de manera diferente. La mayoría de los efectos secundarios disminuirán después de los primeros 1-2 meses de uso regular, una vez que el cuerpo se acostumbre a los medicamentos</a:t>
          </a:r>
          <a:endParaRPr lang="en-US" sz="1000" kern="1200">
            <a:solidFill>
              <a:srgbClr val="000000"/>
            </a:solidFill>
            <a:latin typeface="Calibri"/>
            <a:ea typeface="+mn-ea"/>
            <a:cs typeface="Calibri"/>
          </a:endParaRPr>
        </a:p>
      </dsp:txBody>
      <dsp:txXfrm>
        <a:off x="446138" y="2405018"/>
        <a:ext cx="5853964" cy="452844"/>
      </dsp:txXfrm>
    </dsp:sp>
    <dsp:sp modelId="{E861DB6E-7A59-0841-830C-E7CC5EB7BE7C}">
      <dsp:nvSpPr>
        <dsp:cNvPr id="0" name=""/>
        <dsp:cNvSpPr/>
      </dsp:nvSpPr>
      <dsp:spPr>
        <a:xfrm>
          <a:off x="0" y="3402560"/>
          <a:ext cx="84328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139F2-4CAA-2E47-951B-80713D7B32BD}">
      <dsp:nvSpPr>
        <dsp:cNvPr id="0" name=""/>
        <dsp:cNvSpPr/>
      </dsp:nvSpPr>
      <dsp:spPr>
        <a:xfrm>
          <a:off x="421640" y="3151640"/>
          <a:ext cx="5902960" cy="501840"/>
        </a:xfrm>
        <a:prstGeom prst="roundRect">
          <a:avLst/>
        </a:prstGeom>
        <a:solidFill>
          <a:srgbClr val="8000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3118" tIns="0" rIns="223118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000" b="1" kern="1200">
              <a:solidFill>
                <a:srgbClr val="000000"/>
              </a:solidFill>
              <a:latin typeface="Calibri"/>
              <a:ea typeface="+mn-ea"/>
              <a:cs typeface="Calibri"/>
            </a:rPr>
            <a:t>Uso diario. </a:t>
          </a:r>
          <a:r>
            <a:rPr lang="es-ES_tradnl" sz="1000" kern="1200">
              <a:solidFill>
                <a:srgbClr val="000000"/>
              </a:solidFill>
              <a:latin typeface="Calibri"/>
              <a:ea typeface="+mn-ea"/>
              <a:cs typeface="Calibri"/>
            </a:rPr>
            <a:t>La PrEP se debe tomar todos los días para prevenir la infección por el VIH.</a:t>
          </a:r>
          <a:endParaRPr lang="en-US" sz="1000" kern="1200">
            <a:solidFill>
              <a:srgbClr val="000000"/>
            </a:solidFill>
            <a:latin typeface="Calibri"/>
            <a:ea typeface="+mn-ea"/>
            <a:cs typeface="Calibri"/>
          </a:endParaRPr>
        </a:p>
      </dsp:txBody>
      <dsp:txXfrm>
        <a:off x="446138" y="3176138"/>
        <a:ext cx="5853964" cy="452844"/>
      </dsp:txXfrm>
    </dsp:sp>
    <dsp:sp modelId="{A1421B2E-B733-3C41-B170-B1E9A2A6BE05}">
      <dsp:nvSpPr>
        <dsp:cNvPr id="0" name=""/>
        <dsp:cNvSpPr/>
      </dsp:nvSpPr>
      <dsp:spPr>
        <a:xfrm>
          <a:off x="0" y="4173680"/>
          <a:ext cx="84328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40FD1-5591-4F48-BD0C-8A2598A42AED}">
      <dsp:nvSpPr>
        <dsp:cNvPr id="0" name=""/>
        <dsp:cNvSpPr/>
      </dsp:nvSpPr>
      <dsp:spPr>
        <a:xfrm>
          <a:off x="421640" y="3922760"/>
          <a:ext cx="5902960" cy="501840"/>
        </a:xfrm>
        <a:prstGeom prst="roundRect">
          <a:avLst/>
        </a:prstGeom>
        <a:solidFill>
          <a:srgbClr val="FD66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3118" tIns="0" rIns="223118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000" b="1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Adherencia. </a:t>
          </a:r>
          <a:r>
            <a:rPr lang="es-ES_tradnl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Los consejeros pueden hablar sobre las mejores estrategias para ayudar a las personas a encontrar formas de tomar sus pastillas en momentos difíciles, como viajar, ante el estigma o cuando hay nuevas parejas.</a:t>
          </a:r>
          <a:endParaRPr lang="en-US" sz="1000" kern="1200" dirty="0">
            <a:solidFill>
              <a:srgbClr val="000000"/>
            </a:solidFill>
            <a:latin typeface="Calibri"/>
            <a:ea typeface="+mn-ea"/>
            <a:cs typeface="Calibri"/>
          </a:endParaRPr>
        </a:p>
      </dsp:txBody>
      <dsp:txXfrm>
        <a:off x="446138" y="3947258"/>
        <a:ext cx="5853964" cy="452844"/>
      </dsp:txXfrm>
    </dsp:sp>
    <dsp:sp modelId="{E2CC86B5-B1BF-3E4F-A49C-2D2EC8527E8F}">
      <dsp:nvSpPr>
        <dsp:cNvPr id="0" name=""/>
        <dsp:cNvSpPr/>
      </dsp:nvSpPr>
      <dsp:spPr>
        <a:xfrm>
          <a:off x="0" y="4944800"/>
          <a:ext cx="84328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B7564-ADC5-C448-B6D7-4383FDDC6AAC}">
      <dsp:nvSpPr>
        <dsp:cNvPr id="0" name=""/>
        <dsp:cNvSpPr/>
      </dsp:nvSpPr>
      <dsp:spPr>
        <a:xfrm>
          <a:off x="421640" y="4693880"/>
          <a:ext cx="5902960" cy="501840"/>
        </a:xfrm>
        <a:prstGeom prst="roundRect">
          <a:avLst/>
        </a:prstGeom>
        <a:solidFill>
          <a:srgbClr val="21FF8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3118" tIns="0" rIns="223118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000" b="1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Condones. </a:t>
          </a:r>
          <a:r>
            <a:rPr lang="es-ES_tradnl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Cuando se utiliza </a:t>
          </a:r>
          <a:r>
            <a:rPr lang="es-ES_tradnl" sz="1000" kern="1200" dirty="0" err="1">
              <a:solidFill>
                <a:srgbClr val="000000"/>
              </a:solidFill>
              <a:latin typeface="Calibri"/>
              <a:ea typeface="+mn-ea"/>
              <a:cs typeface="Calibri"/>
            </a:rPr>
            <a:t>PrEP</a:t>
          </a:r>
          <a:r>
            <a:rPr lang="es-ES_tradnl" sz="1000" kern="1200" dirty="0">
              <a:solidFill>
                <a:srgbClr val="000000"/>
              </a:solidFill>
              <a:latin typeface="Calibri"/>
              <a:ea typeface="+mn-ea"/>
              <a:cs typeface="Calibri"/>
            </a:rPr>
            <a:t>, los preservativos tienen un papel para prevenir otras infecciones de transmisión sexual y el embarazo, además de ser otro método de prevención del VIH.</a:t>
          </a:r>
          <a:endParaRPr lang="en-US" sz="1000" kern="1200" dirty="0">
            <a:solidFill>
              <a:srgbClr val="000000"/>
            </a:solidFill>
            <a:latin typeface="Calibri"/>
            <a:ea typeface="+mn-ea"/>
            <a:cs typeface="Calibri"/>
          </a:endParaRPr>
        </a:p>
      </dsp:txBody>
      <dsp:txXfrm>
        <a:off x="446138" y="4718378"/>
        <a:ext cx="5853964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02152-3A88-D848-986A-BDA928D58881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339A5-34DD-6249-BFCC-D8923BA8DC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00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339A5-34DD-6249-BFCC-D8923BA8DC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0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anecdotas</a:t>
            </a:r>
            <a:r>
              <a:rPr lang="en-US" dirty="0"/>
              <a:t> </a:t>
            </a:r>
            <a:r>
              <a:rPr lang="en-US" dirty="0" err="1"/>
              <a:t>algunas</a:t>
            </a:r>
            <a:r>
              <a:rPr lang="en-US" baseline="0" dirty="0"/>
              <a:t> personas </a:t>
            </a:r>
            <a:r>
              <a:rPr lang="en-US" baseline="0" dirty="0" err="1"/>
              <a:t>refirieron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habian</a:t>
            </a:r>
            <a:r>
              <a:rPr lang="en-US" baseline="0" dirty="0"/>
              <a:t> </a:t>
            </a:r>
            <a:r>
              <a:rPr lang="en-US" baseline="0" dirty="0" err="1"/>
              <a:t>comprado</a:t>
            </a:r>
            <a:r>
              <a:rPr lang="en-US" baseline="0" dirty="0"/>
              <a:t> </a:t>
            </a:r>
            <a:r>
              <a:rPr lang="en-US" baseline="0" dirty="0" err="1"/>
              <a:t>PrEP</a:t>
            </a:r>
            <a:r>
              <a:rPr lang="en-US" baseline="0" dirty="0"/>
              <a:t> y lo </a:t>
            </a:r>
            <a:r>
              <a:rPr lang="en-US" baseline="0" dirty="0" err="1"/>
              <a:t>utilizaron</a:t>
            </a:r>
            <a:r>
              <a:rPr lang="en-US" baseline="0" dirty="0"/>
              <a:t> de </a:t>
            </a:r>
            <a:r>
              <a:rPr lang="en-US" baseline="0" dirty="0" err="1"/>
              <a:t>manera</a:t>
            </a:r>
            <a:r>
              <a:rPr lang="en-US" baseline="0" dirty="0"/>
              <a:t> </a:t>
            </a:r>
            <a:r>
              <a:rPr lang="en-US" baseline="0" dirty="0" err="1"/>
              <a:t>privada</a:t>
            </a:r>
            <a:r>
              <a:rPr lang="en-US" baseline="0" dirty="0"/>
              <a:t> sin el </a:t>
            </a:r>
            <a:r>
              <a:rPr lang="en-US" baseline="0" dirty="0" err="1"/>
              <a:t>seguimiento</a:t>
            </a:r>
            <a:r>
              <a:rPr lang="en-US" baseline="0" dirty="0"/>
              <a:t> de un </a:t>
            </a:r>
            <a:r>
              <a:rPr lang="en-US" baseline="0" dirty="0" err="1"/>
              <a:t>experto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339A5-34DD-6249-BFCC-D8923BA8DC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3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Esto</a:t>
            </a:r>
            <a:r>
              <a:rPr lang="en-US" dirty="0"/>
              <a:t> no </a:t>
            </a:r>
            <a:r>
              <a:rPr lang="en-US" dirty="0" err="1"/>
              <a:t>pudo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posible</a:t>
            </a:r>
            <a:r>
              <a:rPr lang="en-US" dirty="0"/>
              <a:t> sin el </a:t>
            </a:r>
            <a:r>
              <a:rPr lang="en-US" dirty="0" err="1"/>
              <a:t>involucramiento</a:t>
            </a:r>
            <a:r>
              <a:rPr lang="en-US" dirty="0"/>
              <a:t> del </a:t>
            </a:r>
            <a:r>
              <a:rPr lang="en-US" dirty="0" err="1"/>
              <a:t>Gobierno</a:t>
            </a:r>
            <a:r>
              <a:rPr lang="en-US" baseline="0" dirty="0"/>
              <a:t> </a:t>
            </a:r>
            <a:r>
              <a:rPr lang="en-US" baseline="0" dirty="0" err="1"/>
              <a:t>dominicano</a:t>
            </a:r>
            <a:r>
              <a:rPr lang="en-US" baseline="0" dirty="0"/>
              <a:t>, la academia y la </a:t>
            </a:r>
            <a:r>
              <a:rPr lang="en-US" baseline="0" dirty="0" err="1"/>
              <a:t>sociedad</a:t>
            </a:r>
            <a:r>
              <a:rPr lang="en-US" baseline="0" dirty="0"/>
              <a:t> civil. </a:t>
            </a:r>
          </a:p>
          <a:p>
            <a:r>
              <a:rPr lang="en-US" baseline="0" dirty="0"/>
              <a:t>COIN </a:t>
            </a:r>
            <a:r>
              <a:rPr lang="en-US" baseline="0" dirty="0" err="1"/>
              <a:t>recibe</a:t>
            </a:r>
            <a:r>
              <a:rPr lang="en-US" baseline="0" dirty="0"/>
              <a:t> </a:t>
            </a:r>
            <a:r>
              <a:rPr lang="en-US" baseline="0" dirty="0" err="1"/>
              <a:t>financiemiento</a:t>
            </a:r>
            <a:r>
              <a:rPr lang="en-US" baseline="0" dirty="0"/>
              <a:t> del CDC y </a:t>
            </a:r>
            <a:r>
              <a:rPr lang="en-US" baseline="0" dirty="0" err="1"/>
              <a:t>tiene</a:t>
            </a:r>
            <a:r>
              <a:rPr lang="en-US" baseline="0" dirty="0"/>
              <a:t> un </a:t>
            </a:r>
            <a:r>
              <a:rPr lang="en-US" baseline="0" dirty="0" err="1"/>
              <a:t>acuerdo</a:t>
            </a:r>
            <a:r>
              <a:rPr lang="en-US" baseline="0" dirty="0"/>
              <a:t> de </a:t>
            </a:r>
            <a:r>
              <a:rPr lang="en-US" baseline="0" dirty="0" err="1"/>
              <a:t>colaboracion</a:t>
            </a:r>
            <a:r>
              <a:rPr lang="en-US" baseline="0" dirty="0"/>
              <a:t> con la Universidad Iberoamericana.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339A5-34DD-6249-BFCC-D8923BA8DC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pacientes</a:t>
            </a:r>
            <a:r>
              <a:rPr lang="en-US" dirty="0"/>
              <a:t> </a:t>
            </a:r>
            <a:r>
              <a:rPr lang="en-US" dirty="0" err="1"/>
              <a:t>recieben</a:t>
            </a:r>
            <a:r>
              <a:rPr lang="en-US" baseline="0" dirty="0"/>
              <a:t> un </a:t>
            </a:r>
            <a:r>
              <a:rPr lang="en-US" baseline="0" dirty="0" err="1"/>
              <a:t>seguimiento</a:t>
            </a:r>
            <a:r>
              <a:rPr lang="en-US" baseline="0" dirty="0"/>
              <a:t> </a:t>
            </a:r>
            <a:r>
              <a:rPr lang="en-US" baseline="0" dirty="0" err="1"/>
              <a:t>por</a:t>
            </a:r>
            <a:r>
              <a:rPr lang="en-US" baseline="0" dirty="0"/>
              <a:t> el </a:t>
            </a:r>
            <a:r>
              <a:rPr lang="en-US" baseline="0" dirty="0" err="1"/>
              <a:t>departamento</a:t>
            </a:r>
            <a:r>
              <a:rPr lang="en-US" baseline="0" dirty="0"/>
              <a:t> de </a:t>
            </a:r>
            <a:r>
              <a:rPr lang="en-US" baseline="0" dirty="0" err="1"/>
              <a:t>trabajo</a:t>
            </a:r>
            <a:r>
              <a:rPr lang="en-US" baseline="0" dirty="0"/>
              <a:t> social, se les </a:t>
            </a:r>
            <a:r>
              <a:rPr lang="en-US" baseline="0" dirty="0" err="1"/>
              <a:t>entrega</a:t>
            </a:r>
            <a:r>
              <a:rPr lang="en-US" baseline="0" dirty="0"/>
              <a:t> </a:t>
            </a:r>
            <a:r>
              <a:rPr lang="en-US" baseline="0" dirty="0" err="1"/>
              <a:t>una</a:t>
            </a:r>
            <a:r>
              <a:rPr lang="en-US" baseline="0" dirty="0"/>
              <a:t> </a:t>
            </a:r>
            <a:r>
              <a:rPr lang="en-US" baseline="0" dirty="0" err="1"/>
              <a:t>tarjeta</a:t>
            </a:r>
            <a:r>
              <a:rPr lang="en-US" baseline="0" dirty="0"/>
              <a:t> de </a:t>
            </a:r>
            <a:r>
              <a:rPr lang="en-US" baseline="0" dirty="0" err="1"/>
              <a:t>citas</a:t>
            </a:r>
            <a:r>
              <a:rPr lang="en-US" baseline="0" dirty="0"/>
              <a:t>, y se les llama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recordar</a:t>
            </a:r>
            <a:r>
              <a:rPr lang="en-US" baseline="0" dirty="0"/>
              <a:t> </a:t>
            </a:r>
            <a:r>
              <a:rPr lang="en-US" baseline="0" dirty="0" err="1"/>
              <a:t>las</a:t>
            </a:r>
            <a:r>
              <a:rPr lang="en-US" baseline="0" dirty="0"/>
              <a:t> </a:t>
            </a:r>
            <a:r>
              <a:rPr lang="en-US" baseline="0" dirty="0" err="1"/>
              <a:t>citas</a:t>
            </a:r>
            <a:r>
              <a:rPr lang="en-US" baseline="0" dirty="0"/>
              <a:t> </a:t>
            </a:r>
            <a:r>
              <a:rPr lang="en-US" baseline="0" dirty="0" err="1"/>
              <a:t>previamente</a:t>
            </a:r>
            <a:r>
              <a:rPr lang="en-US" baseline="0" dirty="0"/>
              <a:t> en </a:t>
            </a:r>
            <a:r>
              <a:rPr lang="en-US" baseline="0" dirty="0" err="1"/>
              <a:t>aquellos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no </a:t>
            </a:r>
            <a:r>
              <a:rPr lang="en-US" baseline="0" dirty="0" err="1"/>
              <a:t>acuden</a:t>
            </a:r>
            <a:r>
              <a:rPr lang="en-US" baseline="0" dirty="0"/>
              <a:t> o </a:t>
            </a:r>
            <a:r>
              <a:rPr lang="en-US" baseline="0" dirty="0" err="1"/>
              <a:t>han</a:t>
            </a:r>
            <a:r>
              <a:rPr lang="en-US" baseline="0" dirty="0"/>
              <a:t> </a:t>
            </a:r>
            <a:r>
              <a:rPr lang="en-US" baseline="0" dirty="0" err="1"/>
              <a:t>tenido</a:t>
            </a:r>
            <a:r>
              <a:rPr lang="en-US" baseline="0" dirty="0"/>
              <a:t> </a:t>
            </a:r>
            <a:r>
              <a:rPr lang="en-US" baseline="0" dirty="0" err="1"/>
              <a:t>alguna</a:t>
            </a:r>
            <a:r>
              <a:rPr lang="en-US" baseline="0" dirty="0"/>
              <a:t> </a:t>
            </a:r>
            <a:r>
              <a:rPr lang="en-US" baseline="0" dirty="0" err="1"/>
              <a:t>dificultad</a:t>
            </a:r>
            <a:r>
              <a:rPr lang="en-US" baseline="0" dirty="0"/>
              <a:t>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llegar</a:t>
            </a:r>
            <a:r>
              <a:rPr lang="en-US" baseline="0" dirty="0"/>
              <a:t> al </a:t>
            </a:r>
            <a:r>
              <a:rPr lang="en-US" baseline="0" dirty="0" err="1"/>
              <a:t>centro</a:t>
            </a:r>
            <a:r>
              <a:rPr lang="en-US" baseline="0" dirty="0"/>
              <a:t> de </a:t>
            </a:r>
            <a:r>
              <a:rPr lang="en-US" baseline="0" dirty="0" err="1"/>
              <a:t>salud</a:t>
            </a:r>
            <a:r>
              <a:rPr lang="en-US" baseline="0" dirty="0"/>
              <a:t>. Los </a:t>
            </a:r>
            <a:r>
              <a:rPr lang="en-US" baseline="0" dirty="0" err="1"/>
              <a:t>pacientes</a:t>
            </a:r>
            <a:r>
              <a:rPr lang="en-US" baseline="0" dirty="0"/>
              <a:t> </a:t>
            </a:r>
            <a:r>
              <a:rPr lang="en-US" baseline="0" dirty="0" err="1"/>
              <a:t>tienen</a:t>
            </a:r>
            <a:r>
              <a:rPr lang="en-US" baseline="0" dirty="0"/>
              <a:t> </a:t>
            </a:r>
            <a:r>
              <a:rPr lang="en-US" baseline="0" dirty="0" err="1"/>
              <a:t>servicios</a:t>
            </a:r>
            <a:r>
              <a:rPr lang="en-US" baseline="0" dirty="0"/>
              <a:t> </a:t>
            </a:r>
            <a:r>
              <a:rPr lang="en-US" baseline="0" dirty="0" err="1"/>
              <a:t>integrados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repsonden</a:t>
            </a:r>
            <a:r>
              <a:rPr lang="en-US" baseline="0" dirty="0"/>
              <a:t> a </a:t>
            </a:r>
            <a:r>
              <a:rPr lang="en-US" baseline="0" dirty="0" err="1"/>
              <a:t>sus</a:t>
            </a:r>
            <a:r>
              <a:rPr lang="en-US" baseline="0" dirty="0"/>
              <a:t> </a:t>
            </a:r>
            <a:r>
              <a:rPr lang="en-US" baseline="0" dirty="0" err="1"/>
              <a:t>necesidades</a:t>
            </a:r>
            <a:r>
              <a:rPr lang="en-US" baseline="0" dirty="0"/>
              <a:t> </a:t>
            </a:r>
            <a:r>
              <a:rPr lang="en-US" baseline="0" dirty="0" err="1"/>
              <a:t>especificas</a:t>
            </a:r>
            <a:r>
              <a:rPr lang="en-US" baseline="0" dirty="0"/>
              <a:t> de </a:t>
            </a:r>
            <a:r>
              <a:rPr lang="en-US" baseline="0" dirty="0" err="1"/>
              <a:t>salud</a:t>
            </a:r>
            <a:r>
              <a:rPr lang="en-US" baseline="0" dirty="0"/>
              <a:t>, </a:t>
            </a:r>
            <a:r>
              <a:rPr lang="en-US" baseline="0" dirty="0" err="1"/>
              <a:t>es</a:t>
            </a:r>
            <a:r>
              <a:rPr lang="en-US" baseline="0" dirty="0"/>
              <a:t> </a:t>
            </a:r>
            <a:r>
              <a:rPr lang="en-US" baseline="0" dirty="0" err="1"/>
              <a:t>decir</a:t>
            </a:r>
            <a:r>
              <a:rPr lang="en-US" baseline="0" dirty="0"/>
              <a:t>, no solo </a:t>
            </a:r>
            <a:r>
              <a:rPr lang="en-US" baseline="0" dirty="0" err="1"/>
              <a:t>acuden</a:t>
            </a:r>
            <a:r>
              <a:rPr lang="en-US" baseline="0" dirty="0"/>
              <a:t> al </a:t>
            </a:r>
            <a:r>
              <a:rPr lang="en-US" baseline="0" dirty="0" err="1"/>
              <a:t>centro</a:t>
            </a:r>
            <a:r>
              <a:rPr lang="en-US" baseline="0" dirty="0"/>
              <a:t> </a:t>
            </a:r>
            <a:r>
              <a:rPr lang="en-US" baseline="0" dirty="0" err="1"/>
              <a:t>por</a:t>
            </a:r>
            <a:r>
              <a:rPr lang="en-US" baseline="0" dirty="0"/>
              <a:t> </a:t>
            </a:r>
            <a:r>
              <a:rPr lang="en-US" baseline="0" dirty="0" err="1"/>
              <a:t>pruebas</a:t>
            </a:r>
            <a:r>
              <a:rPr lang="en-US" baseline="0" dirty="0"/>
              <a:t> de VIH, </a:t>
            </a:r>
            <a:r>
              <a:rPr lang="en-US" baseline="0" dirty="0" err="1"/>
              <a:t>sino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les </a:t>
            </a:r>
            <a:r>
              <a:rPr lang="en-US" baseline="0" dirty="0" err="1"/>
              <a:t>ofrecen</a:t>
            </a:r>
            <a:r>
              <a:rPr lang="en-US" baseline="0" dirty="0"/>
              <a:t> </a:t>
            </a:r>
            <a:r>
              <a:rPr lang="en-US" baseline="0" dirty="0" err="1"/>
              <a:t>otros</a:t>
            </a:r>
            <a:r>
              <a:rPr lang="en-US" baseline="0" dirty="0"/>
              <a:t> </a:t>
            </a:r>
            <a:r>
              <a:rPr lang="en-US" baseline="0" dirty="0" err="1"/>
              <a:t>servicios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339A5-34DD-6249-BFCC-D8923BA8DC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1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5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0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6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7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4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2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3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13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2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1231C-0B97-2542-BD75-C53AFAD77694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13A43-8AB3-A94C-AA36-B5FB657DA7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5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90393"/>
            <a:ext cx="9144000" cy="3661357"/>
          </a:xfrm>
          <a:prstGeom prst="rect">
            <a:avLst/>
          </a:prstGeom>
          <a:solidFill>
            <a:srgbClr val="66CCFF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562" y="1133532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/>
              <a:t>Implementación</a:t>
            </a:r>
            <a:r>
              <a:rPr lang="en-US" dirty="0"/>
              <a:t> </a:t>
            </a:r>
            <a:br>
              <a:rPr lang="en-US" dirty="0"/>
            </a:br>
            <a:r>
              <a:rPr lang="en-US" sz="6000" b="1" dirty="0" err="1"/>
              <a:t>Profilaxis</a:t>
            </a:r>
            <a:r>
              <a:rPr lang="en-US" sz="6000" b="1" dirty="0"/>
              <a:t> Pre-</a:t>
            </a:r>
            <a:r>
              <a:rPr lang="en-US" sz="6000" b="1" dirty="0" err="1"/>
              <a:t>Exposición</a:t>
            </a:r>
            <a:br>
              <a:rPr lang="en-US" sz="6000" b="1" dirty="0"/>
            </a:br>
            <a:r>
              <a:rPr lang="en-US" dirty="0"/>
              <a:t>en </a:t>
            </a:r>
            <a:r>
              <a:rPr lang="en-US" dirty="0" err="1"/>
              <a:t>República</a:t>
            </a:r>
            <a:r>
              <a:rPr lang="en-US" dirty="0"/>
              <a:t> </a:t>
            </a:r>
            <a:r>
              <a:rPr lang="en-US" dirty="0" err="1"/>
              <a:t>Dominicana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562" y="3183274"/>
            <a:ext cx="7086600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000090"/>
                </a:solidFill>
              </a:rPr>
              <a:t>Robert Paulino-Ramirez, MD, HIVS, DTM&amp;H</a:t>
            </a:r>
          </a:p>
          <a:p>
            <a:pPr algn="l"/>
            <a:r>
              <a:rPr lang="en-US" sz="2400" dirty="0" err="1">
                <a:solidFill>
                  <a:srgbClr val="000090"/>
                </a:solidFill>
              </a:rPr>
              <a:t>Aneska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Mariño</a:t>
            </a:r>
            <a:r>
              <a:rPr lang="en-US" sz="2400" dirty="0">
                <a:solidFill>
                  <a:srgbClr val="000090"/>
                </a:solidFill>
              </a:rPr>
              <a:t>, MD</a:t>
            </a:r>
          </a:p>
          <a:p>
            <a:pPr algn="l"/>
            <a:r>
              <a:rPr lang="en-US" sz="2400" dirty="0">
                <a:solidFill>
                  <a:srgbClr val="000090"/>
                </a:solidFill>
              </a:rPr>
              <a:t>Mayra Rodriguez-Lauzurique, MSc</a:t>
            </a:r>
          </a:p>
          <a:p>
            <a:pPr algn="l"/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48247">
            <a:off x="5866467" y="2381394"/>
            <a:ext cx="3183390" cy="1694106"/>
          </a:xfrm>
          <a:prstGeom prst="rect">
            <a:avLst/>
          </a:prstGeom>
        </p:spPr>
      </p:pic>
      <p:pic>
        <p:nvPicPr>
          <p:cNvPr id="7" name="Picture 6" descr="IMG_494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2336" r="9182"/>
          <a:stretch/>
        </p:blipFill>
        <p:spPr>
          <a:xfrm>
            <a:off x="7281550" y="5105207"/>
            <a:ext cx="1724823" cy="1387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00" y="2959100"/>
            <a:ext cx="2514600" cy="93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00" y="2959100"/>
            <a:ext cx="2514600" cy="939800"/>
          </a:xfrm>
          <a:prstGeom prst="rect">
            <a:avLst/>
          </a:prstGeom>
        </p:spPr>
      </p:pic>
      <p:pic>
        <p:nvPicPr>
          <p:cNvPr id="10" name="Picture 9" descr="logo vertical OP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39" y="4935874"/>
            <a:ext cx="1796143" cy="1724297"/>
          </a:xfrm>
          <a:prstGeom prst="rect">
            <a:avLst/>
          </a:prstGeom>
        </p:spPr>
      </p:pic>
      <p:pic>
        <p:nvPicPr>
          <p:cNvPr id="11" name="Picture 10" descr="COIN 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2" y="5518677"/>
            <a:ext cx="1950720" cy="804672"/>
          </a:xfrm>
          <a:prstGeom prst="rect">
            <a:avLst/>
          </a:prstGeom>
        </p:spPr>
      </p:pic>
      <p:pic>
        <p:nvPicPr>
          <p:cNvPr id="12" name="Picture 11" descr="digecits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4" y="5293314"/>
            <a:ext cx="895652" cy="1084441"/>
          </a:xfrm>
          <a:prstGeom prst="rect">
            <a:avLst/>
          </a:prstGeom>
        </p:spPr>
      </p:pic>
      <p:pic>
        <p:nvPicPr>
          <p:cNvPr id="13" name="Picture 12" descr="MSP 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7" y="5378233"/>
            <a:ext cx="1921329" cy="723337"/>
          </a:xfrm>
          <a:prstGeom prst="rect">
            <a:avLst/>
          </a:prstGeom>
        </p:spPr>
      </p:pic>
      <p:pic>
        <p:nvPicPr>
          <p:cNvPr id="14" name="Picture 13" descr="PrEP #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7762">
            <a:off x="6231370" y="347328"/>
            <a:ext cx="2715322" cy="108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81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Guía</a:t>
            </a:r>
            <a:r>
              <a:rPr lang="en-US" dirty="0"/>
              <a:t> de </a:t>
            </a:r>
            <a:r>
              <a:rPr lang="en-US" dirty="0" err="1"/>
              <a:t>PrEP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239524" cy="4525963"/>
          </a:xfrm>
        </p:spPr>
        <p:txBody>
          <a:bodyPr>
            <a:normAutofit/>
          </a:bodyPr>
          <a:lstStyle/>
          <a:p>
            <a:r>
              <a:rPr lang="en-US" sz="2400" dirty="0"/>
              <a:t>Primer </a:t>
            </a:r>
            <a:r>
              <a:rPr lang="en-US" sz="2400" dirty="0" err="1"/>
              <a:t>borrador</a:t>
            </a:r>
            <a:r>
              <a:rPr lang="en-US" sz="2400" dirty="0"/>
              <a:t> de la </a:t>
            </a:r>
            <a:r>
              <a:rPr lang="en-US" sz="2400" dirty="0" err="1"/>
              <a:t>guia</a:t>
            </a:r>
            <a:r>
              <a:rPr lang="en-US" sz="2400" dirty="0"/>
              <a:t> de </a:t>
            </a:r>
            <a:r>
              <a:rPr lang="en-US" sz="2400" dirty="0" err="1"/>
              <a:t>implementación</a:t>
            </a:r>
            <a:r>
              <a:rPr lang="en-US" sz="2400" dirty="0"/>
              <a:t> de </a:t>
            </a:r>
            <a:r>
              <a:rPr lang="en-US" sz="2400" dirty="0" err="1"/>
              <a:t>PrEP</a:t>
            </a:r>
            <a:r>
              <a:rPr lang="en-US" sz="2400" dirty="0"/>
              <a:t> en RD</a:t>
            </a:r>
          </a:p>
          <a:p>
            <a:r>
              <a:rPr lang="en-US" sz="2400" dirty="0" err="1"/>
              <a:t>Elaborada</a:t>
            </a:r>
            <a:r>
              <a:rPr lang="en-US" sz="2400" dirty="0"/>
              <a:t> en </a:t>
            </a:r>
            <a:r>
              <a:rPr lang="en-US" sz="2400" dirty="0" err="1"/>
              <a:t>conjunto</a:t>
            </a:r>
            <a:r>
              <a:rPr lang="en-US" sz="2400" dirty="0"/>
              <a:t> con el MSP y la Universidad </a:t>
            </a:r>
            <a:r>
              <a:rPr lang="en-US" sz="2400" dirty="0" err="1"/>
              <a:t>Iberamericana</a:t>
            </a:r>
            <a:endParaRPr lang="en-US" sz="2400" dirty="0"/>
          </a:p>
        </p:txBody>
      </p:sp>
      <p:pic>
        <p:nvPicPr>
          <p:cNvPr id="4" name="Picture 3" descr="PREP GUIDELINES PRESENTATION MOH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53" y="1417638"/>
            <a:ext cx="3896600" cy="490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86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Socialización</a:t>
            </a:r>
            <a:r>
              <a:rPr lang="en-US" dirty="0"/>
              <a:t> de la </a:t>
            </a:r>
            <a:r>
              <a:rPr lang="en-US" dirty="0" err="1"/>
              <a:t>guía</a:t>
            </a:r>
            <a:r>
              <a:rPr lang="en-US" dirty="0"/>
              <a:t> con la </a:t>
            </a:r>
            <a:r>
              <a:rPr lang="en-US" dirty="0" err="1"/>
              <a:t>Sociedad</a:t>
            </a:r>
            <a:r>
              <a:rPr lang="en-US" dirty="0"/>
              <a:t> Civil</a:t>
            </a:r>
          </a:p>
        </p:txBody>
      </p:sp>
      <p:pic>
        <p:nvPicPr>
          <p:cNvPr id="4" name="Picture 3" descr="PREP AND CBO MOH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7662"/>
            <a:ext cx="4880076" cy="3660057"/>
          </a:xfrm>
          <a:prstGeom prst="rect">
            <a:avLst/>
          </a:prstGeom>
        </p:spPr>
      </p:pic>
      <p:pic>
        <p:nvPicPr>
          <p:cNvPr id="6" name="Picture 5" descr="PREP GUIDELINES MOH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48" y="1927662"/>
            <a:ext cx="3526578" cy="36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07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Criterios</a:t>
            </a:r>
            <a:r>
              <a:rPr lang="en-US" dirty="0"/>
              <a:t> de </a:t>
            </a:r>
            <a:r>
              <a:rPr lang="en-US" dirty="0" err="1"/>
              <a:t>Elegibilidad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333"/>
            <a:ext cx="7840133" cy="5390445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s-ES_tradnl" dirty="0"/>
              <a:t>Paciente VIH Negativo</a:t>
            </a:r>
            <a:endParaRPr lang="en-US" dirty="0"/>
          </a:p>
          <a:p>
            <a:pPr lvl="0"/>
            <a:r>
              <a:rPr lang="es-ES_tradnl" dirty="0"/>
              <a:t>No existen sospechas de infección Aguda por VIH (Síndrome Retroviral Agudo)</a:t>
            </a:r>
            <a:endParaRPr lang="en-US" dirty="0"/>
          </a:p>
          <a:p>
            <a:pPr lvl="0"/>
            <a:r>
              <a:rPr lang="es-ES_tradnl" dirty="0"/>
              <a:t>Riesgo significativo de infección por VIH*</a:t>
            </a:r>
            <a:endParaRPr lang="en-US" dirty="0"/>
          </a:p>
          <a:p>
            <a:pPr lvl="0"/>
            <a:r>
              <a:rPr lang="es-ES_tradnl" dirty="0"/>
              <a:t>No existen contraindicaciones a los fármacos de </a:t>
            </a:r>
            <a:r>
              <a:rPr lang="es-ES_tradnl" dirty="0" err="1"/>
              <a:t>PrEP</a:t>
            </a:r>
            <a:r>
              <a:rPr lang="es-ES_tradnl" dirty="0"/>
              <a:t> (TDF/FTC o TDF/3TC)</a:t>
            </a:r>
            <a:endParaRPr lang="en-US" dirty="0"/>
          </a:p>
          <a:p>
            <a:pPr lvl="0"/>
            <a:r>
              <a:rPr lang="es-ES_tradnl" dirty="0"/>
              <a:t>Deseo expreso de utilizar </a:t>
            </a:r>
            <a:r>
              <a:rPr lang="es-ES_tradnl" dirty="0" err="1"/>
              <a:t>PrEP</a:t>
            </a:r>
            <a:r>
              <a:rPr lang="es-ES_tradnl" dirty="0"/>
              <a:t>, y de realizarse pruebas de VIH de manera frecuente</a:t>
            </a:r>
            <a:endParaRPr lang="en-US" dirty="0"/>
          </a:p>
          <a:p>
            <a:pPr marL="0" indent="0">
              <a:buNone/>
            </a:pPr>
            <a:r>
              <a:rPr lang="es-ES_tradnl" dirty="0"/>
              <a:t>___________________________________________</a:t>
            </a:r>
            <a:endParaRPr lang="en-US" dirty="0"/>
          </a:p>
          <a:p>
            <a:pPr lvl="1"/>
            <a:r>
              <a:rPr lang="es-ES_tradnl" dirty="0"/>
              <a:t>* Riesgo significativo de infección por VIH se refiere a personas con un riesgo de adquirir el VIH incluyendo:</a:t>
            </a:r>
            <a:endParaRPr lang="en-US" dirty="0"/>
          </a:p>
          <a:p>
            <a:pPr lvl="1"/>
            <a:r>
              <a:rPr lang="es-ES_tradnl" dirty="0"/>
              <a:t>Contacto sexual anal o vaginal sin condones con mas de una pareja, O</a:t>
            </a:r>
            <a:endParaRPr lang="en-US" dirty="0"/>
          </a:p>
          <a:p>
            <a:pPr lvl="1"/>
            <a:r>
              <a:rPr lang="es-ES_tradnl" dirty="0"/>
              <a:t>Historia reciente (en los últimos seis (6) meses) de alguna infección de transmisión sexual (ITS) por pruebas de laboratorio o por auto-reporte, o si ha recibido manejo sindrómico de la misma, O</a:t>
            </a:r>
            <a:endParaRPr lang="en-US" dirty="0"/>
          </a:p>
          <a:p>
            <a:pPr lvl="1"/>
            <a:r>
              <a:rPr lang="es-ES_tradnl" dirty="0"/>
              <a:t>Ha utilizado profilaxis post-exposición (PEP) por una exposición sexual en los últimos seis (6) meses, O</a:t>
            </a:r>
            <a:endParaRPr lang="en-US" dirty="0"/>
          </a:p>
          <a:p>
            <a:pPr lvl="1"/>
            <a:r>
              <a:rPr lang="es-ES_tradnl" dirty="0"/>
              <a:t>Tiene una pareja sexual </a:t>
            </a:r>
            <a:r>
              <a:rPr lang="es-ES_tradnl" dirty="0" err="1"/>
              <a:t>serodiscordante</a:t>
            </a:r>
            <a:r>
              <a:rPr lang="es-ES_tradnl" dirty="0"/>
              <a:t> para el VIH.</a:t>
            </a:r>
            <a:endParaRPr lang="en-US" dirty="0"/>
          </a:p>
        </p:txBody>
      </p:sp>
      <p:pic>
        <p:nvPicPr>
          <p:cNvPr id="4" name="Picture 3" descr="PrEP #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2763">
            <a:off x="7979656" y="2126763"/>
            <a:ext cx="1131803" cy="484412"/>
          </a:xfrm>
          <a:prstGeom prst="rect">
            <a:avLst/>
          </a:prstGeom>
        </p:spPr>
      </p:pic>
      <p:pic>
        <p:nvPicPr>
          <p:cNvPr id="5" name="Picture 4" descr="PrEP #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2314">
            <a:off x="7825723" y="532409"/>
            <a:ext cx="943219" cy="4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64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860"/>
            <a:ext cx="8229600" cy="840140"/>
          </a:xfrm>
        </p:spPr>
        <p:txBody>
          <a:bodyPr/>
          <a:lstStyle/>
          <a:p>
            <a:r>
              <a:rPr lang="en-US" dirty="0" err="1"/>
              <a:t>Selección</a:t>
            </a:r>
            <a:endParaRPr lang="en-US" dirty="0"/>
          </a:p>
        </p:txBody>
      </p:sp>
      <p:pic>
        <p:nvPicPr>
          <p:cNvPr id="4" name="Picture 3" descr="Macintosh HD:Users:robertpaulino:Desktop:SELECCION PREP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6" y="1016000"/>
            <a:ext cx="8384823" cy="584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81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210846"/>
              </p:ext>
            </p:extLst>
          </p:nvPr>
        </p:nvGraphicFramePr>
        <p:xfrm>
          <a:off x="699093" y="-137910"/>
          <a:ext cx="5670716" cy="6626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3" imgW="5537200" imgH="6197600" progId="Word.Document.12">
                  <p:embed/>
                </p:oleObj>
              </mc:Choice>
              <mc:Fallback>
                <p:oleObj name="Document" r:id="rId3" imgW="5537200" imgH="6197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9093" y="-137910"/>
                        <a:ext cx="5670716" cy="6626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/>
              <a:t>Cálculo</a:t>
            </a:r>
            <a:r>
              <a:rPr lang="en-US" dirty="0"/>
              <a:t> de </a:t>
            </a:r>
            <a:r>
              <a:rPr lang="en-US" dirty="0" err="1"/>
              <a:t>Riesgo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71342" y="6237435"/>
            <a:ext cx="276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Modificado</a:t>
            </a:r>
            <a:r>
              <a:rPr lang="en-US" b="1" dirty="0"/>
              <a:t> de CDC, 2106</a:t>
            </a:r>
          </a:p>
        </p:txBody>
      </p:sp>
    </p:spTree>
    <p:extLst>
      <p:ext uri="{BB962C8B-B14F-4D97-AF65-F5344CB8AC3E}">
        <p14:creationId xmlns:p14="http://schemas.microsoft.com/office/powerpoint/2010/main" val="432787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Consejería</a:t>
            </a:r>
            <a:r>
              <a:rPr lang="en-US" dirty="0"/>
              <a:t> y </a:t>
            </a:r>
            <a:r>
              <a:rPr lang="en-US" dirty="0" err="1"/>
              <a:t>Adherencia</a:t>
            </a:r>
            <a:endParaRPr lang="en-US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157704"/>
              </p:ext>
            </p:extLst>
          </p:nvPr>
        </p:nvGraphicFramePr>
        <p:xfrm>
          <a:off x="457200" y="1417638"/>
          <a:ext cx="8432800" cy="5440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Sketches 3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23964" r="37037" b="20576"/>
          <a:stretch/>
        </p:blipFill>
        <p:spPr>
          <a:xfrm>
            <a:off x="6698932" y="3080174"/>
            <a:ext cx="2596445" cy="407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25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1928"/>
            <a:ext cx="8229600" cy="1143000"/>
          </a:xfrm>
        </p:spPr>
        <p:txBody>
          <a:bodyPr/>
          <a:lstStyle/>
          <a:p>
            <a:r>
              <a:rPr lang="en-US" b="1" dirty="0"/>
              <a:t>¿CÓMO VAMOS?</a:t>
            </a:r>
          </a:p>
        </p:txBody>
      </p:sp>
    </p:spTree>
    <p:extLst>
      <p:ext uri="{BB962C8B-B14F-4D97-AF65-F5344CB8AC3E}">
        <p14:creationId xmlns:p14="http://schemas.microsoft.com/office/powerpoint/2010/main" val="148619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Perfil</a:t>
            </a:r>
            <a:r>
              <a:rPr lang="en-US" dirty="0"/>
              <a:t> de </a:t>
            </a:r>
            <a:r>
              <a:rPr lang="en-US" dirty="0" err="1"/>
              <a:t>nuestros</a:t>
            </a:r>
            <a:r>
              <a:rPr lang="en-US" dirty="0"/>
              <a:t> </a:t>
            </a:r>
            <a:r>
              <a:rPr lang="en-US" dirty="0" err="1"/>
              <a:t>Usuarios</a:t>
            </a:r>
            <a:endParaRPr lang="en-US" dirty="0"/>
          </a:p>
        </p:txBody>
      </p:sp>
      <p:pic>
        <p:nvPicPr>
          <p:cNvPr id="4" name="Picture 3" descr="Edad PrE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9" y="2859147"/>
            <a:ext cx="4965200" cy="2930596"/>
          </a:xfrm>
          <a:prstGeom prst="rect">
            <a:avLst/>
          </a:prstGeom>
        </p:spPr>
      </p:pic>
      <p:pic>
        <p:nvPicPr>
          <p:cNvPr id="5" name="Picture 4" descr="GENERO PRE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17" y="1417638"/>
            <a:ext cx="3453770" cy="2674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939" y="1549590"/>
            <a:ext cx="3305849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Total= 149 </a:t>
            </a:r>
            <a:r>
              <a:rPr lang="en-US" b="1" dirty="0" err="1"/>
              <a:t>usuarios</a:t>
            </a:r>
            <a:endParaRPr lang="en-US" b="1" dirty="0"/>
          </a:p>
          <a:p>
            <a:r>
              <a:rPr lang="en-US" b="1" dirty="0"/>
              <a:t>Media= 25.3 </a:t>
            </a:r>
            <a:r>
              <a:rPr lang="en-US" b="1" dirty="0" err="1"/>
              <a:t>años</a:t>
            </a:r>
            <a:r>
              <a:rPr lang="en-US" b="1" dirty="0"/>
              <a:t> de </a:t>
            </a:r>
            <a:r>
              <a:rPr lang="en-US" b="1" dirty="0" err="1"/>
              <a:t>edad</a:t>
            </a:r>
            <a:endParaRPr lang="en-US" b="1" dirty="0"/>
          </a:p>
          <a:p>
            <a:r>
              <a:rPr lang="en-US" b="1" dirty="0"/>
              <a:t>HSH= 93%</a:t>
            </a:r>
          </a:p>
          <a:p>
            <a:r>
              <a:rPr lang="en-US" b="1" dirty="0"/>
              <a:t>TG= 7%</a:t>
            </a:r>
          </a:p>
        </p:txBody>
      </p:sp>
    </p:spTree>
    <p:extLst>
      <p:ext uri="{BB962C8B-B14F-4D97-AF65-F5344CB8AC3E}">
        <p14:creationId xmlns:p14="http://schemas.microsoft.com/office/powerpoint/2010/main" val="117181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Adherencia</a:t>
            </a:r>
            <a:r>
              <a:rPr lang="en-US" dirty="0"/>
              <a:t> </a:t>
            </a:r>
          </a:p>
        </p:txBody>
      </p:sp>
      <p:pic>
        <p:nvPicPr>
          <p:cNvPr id="4" name="Picture 3" descr="Cascada PrEP Comunid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7063"/>
            <a:ext cx="5794666" cy="3874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1762" y="1687063"/>
            <a:ext cx="250947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Pacientes</a:t>
            </a:r>
            <a:r>
              <a:rPr lang="en-US" dirty="0"/>
              <a:t> </a:t>
            </a:r>
            <a:r>
              <a:rPr lang="en-US" dirty="0" err="1"/>
              <a:t>referidos</a:t>
            </a:r>
            <a:r>
              <a:rPr lang="en-US" dirty="0"/>
              <a:t> de la </a:t>
            </a:r>
            <a:r>
              <a:rPr lang="en-US" b="1" dirty="0" err="1"/>
              <a:t>comunidad</a:t>
            </a:r>
            <a:r>
              <a:rPr lang="en-US" dirty="0"/>
              <a:t> (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referencia</a:t>
            </a:r>
            <a:r>
              <a:rPr lang="en-US" dirty="0"/>
              <a:t> de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pacientes</a:t>
            </a:r>
            <a:r>
              <a:rPr lang="en-US" dirty="0"/>
              <a:t> en </a:t>
            </a:r>
            <a:r>
              <a:rPr lang="en-US" dirty="0" err="1"/>
              <a:t>PrEP</a:t>
            </a:r>
            <a:r>
              <a:rPr lang="en-US" dirty="0"/>
              <a:t>, de </a:t>
            </a:r>
            <a:r>
              <a:rPr lang="en-US" dirty="0" err="1"/>
              <a:t>organizaciones</a:t>
            </a:r>
            <a:r>
              <a:rPr lang="en-US" dirty="0"/>
              <a:t> de base </a:t>
            </a:r>
            <a:r>
              <a:rPr lang="en-US" dirty="0" err="1"/>
              <a:t>comunitarias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u="sng" dirty="0"/>
              <a:t>76% se </a:t>
            </a:r>
            <a:r>
              <a:rPr lang="en-US" u="sng" dirty="0" err="1"/>
              <a:t>mantuvieron</a:t>
            </a:r>
            <a:r>
              <a:rPr lang="en-US" u="sng" dirty="0"/>
              <a:t> en </a:t>
            </a:r>
            <a:r>
              <a:rPr lang="en-US" u="sng" dirty="0" err="1"/>
              <a:t>PrEP</a:t>
            </a:r>
            <a:r>
              <a:rPr lang="en-US" u="sng" dirty="0"/>
              <a:t> </a:t>
            </a:r>
            <a:r>
              <a:rPr lang="en-US" u="sng" dirty="0" err="1"/>
              <a:t>después</a:t>
            </a:r>
            <a:r>
              <a:rPr lang="en-US" u="sng" dirty="0"/>
              <a:t> de </a:t>
            </a:r>
            <a:r>
              <a:rPr lang="en-US" u="sng" dirty="0" err="1"/>
              <a:t>ser</a:t>
            </a:r>
            <a:r>
              <a:rPr lang="en-US" u="sng" dirty="0"/>
              <a:t> </a:t>
            </a:r>
            <a:r>
              <a:rPr lang="en-US" u="sng" dirty="0" err="1"/>
              <a:t>enrolados</a:t>
            </a:r>
            <a:r>
              <a:rPr lang="en-US" u="sng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5535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Adherencia</a:t>
            </a:r>
            <a:endParaRPr lang="en-US" dirty="0"/>
          </a:p>
        </p:txBody>
      </p:sp>
      <p:pic>
        <p:nvPicPr>
          <p:cNvPr id="4" name="Picture 3" descr="Cascada PrEP Cent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8" y="1757394"/>
            <a:ext cx="6068204" cy="415616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22744" y="1757394"/>
            <a:ext cx="21424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Pacientes</a:t>
            </a:r>
            <a:r>
              <a:rPr lang="en-US" dirty="0"/>
              <a:t> del </a:t>
            </a:r>
            <a:r>
              <a:rPr lang="en-US" b="1" dirty="0" err="1"/>
              <a:t>centro</a:t>
            </a:r>
            <a:r>
              <a:rPr lang="en-US" dirty="0"/>
              <a:t>, </a:t>
            </a:r>
            <a:r>
              <a:rPr lang="en-US" dirty="0" err="1"/>
              <a:t>ej</a:t>
            </a:r>
            <a:r>
              <a:rPr lang="en-US" dirty="0"/>
              <a:t>. </a:t>
            </a:r>
            <a:r>
              <a:rPr lang="en-US" dirty="0" err="1"/>
              <a:t>parejas</a:t>
            </a:r>
            <a:r>
              <a:rPr lang="en-US" dirty="0"/>
              <a:t> </a:t>
            </a:r>
            <a:r>
              <a:rPr lang="en-US" dirty="0" err="1"/>
              <a:t>serodiscordantes</a:t>
            </a:r>
            <a:r>
              <a:rPr lang="en-US" dirty="0"/>
              <a:t>, personas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acuden</a:t>
            </a:r>
            <a:r>
              <a:rPr lang="en-US" dirty="0"/>
              <a:t> a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 (</a:t>
            </a:r>
            <a:r>
              <a:rPr lang="en-US" dirty="0" err="1"/>
              <a:t>psicología</a:t>
            </a:r>
            <a:r>
              <a:rPr lang="en-US" dirty="0"/>
              <a:t>, </a:t>
            </a:r>
            <a:r>
              <a:rPr lang="en-US" dirty="0" err="1"/>
              <a:t>pruebas</a:t>
            </a:r>
            <a:r>
              <a:rPr lang="en-US" dirty="0"/>
              <a:t> de VIH, TRH, pap anal, </a:t>
            </a:r>
            <a:r>
              <a:rPr lang="en-US" dirty="0" err="1"/>
              <a:t>etc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b="1" u="sng" dirty="0"/>
              <a:t>74% se ha </a:t>
            </a:r>
            <a:r>
              <a:rPr lang="en-US" b="1" u="sng" dirty="0" err="1"/>
              <a:t>mantenido</a:t>
            </a:r>
            <a:r>
              <a:rPr lang="en-US" b="1" u="sng" dirty="0"/>
              <a:t> en </a:t>
            </a:r>
            <a:r>
              <a:rPr lang="en-US" b="1" u="sng" dirty="0" err="1"/>
              <a:t>PrEP</a:t>
            </a:r>
            <a:endParaRPr lang="en-US" b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4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34" y="2524973"/>
            <a:ext cx="8229600" cy="1143000"/>
          </a:xfrm>
        </p:spPr>
        <p:txBody>
          <a:bodyPr/>
          <a:lstStyle/>
          <a:p>
            <a:r>
              <a:rPr lang="en-US" b="1" dirty="0"/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3762458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¿Y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demás</a:t>
            </a:r>
            <a:r>
              <a:rPr lang="en-US" dirty="0"/>
              <a:t> ITS?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12" y="1770949"/>
            <a:ext cx="4315389" cy="4525963"/>
          </a:xfrm>
        </p:spPr>
        <p:txBody>
          <a:bodyPr>
            <a:normAutofit/>
          </a:bodyPr>
          <a:lstStyle/>
          <a:p>
            <a:r>
              <a:rPr lang="en-US" sz="1800" dirty="0" err="1"/>
              <a:t>Sífilis</a:t>
            </a:r>
            <a:r>
              <a:rPr lang="en-US" sz="1800" dirty="0"/>
              <a:t>, hepatitis B y C</a:t>
            </a:r>
          </a:p>
          <a:p>
            <a:r>
              <a:rPr lang="en-US" sz="1800" dirty="0"/>
              <a:t>No </a:t>
            </a:r>
            <a:r>
              <a:rPr lang="en-US" sz="1800" dirty="0" err="1"/>
              <a:t>realizamos</a:t>
            </a:r>
            <a:r>
              <a:rPr lang="en-US" sz="1800" dirty="0"/>
              <a:t> </a:t>
            </a:r>
            <a:r>
              <a:rPr lang="en-US" sz="1800" dirty="0" err="1"/>
              <a:t>gonorrea</a:t>
            </a:r>
            <a:r>
              <a:rPr lang="en-US" sz="1800" dirty="0"/>
              <a:t> </a:t>
            </a:r>
            <a:r>
              <a:rPr lang="en-US" sz="1800" dirty="0" err="1"/>
              <a:t>ni</a:t>
            </a:r>
            <a:r>
              <a:rPr lang="en-US" sz="1800" dirty="0"/>
              <a:t> </a:t>
            </a:r>
            <a:r>
              <a:rPr lang="en-US" sz="1800" dirty="0" err="1"/>
              <a:t>clamidia</a:t>
            </a:r>
            <a:r>
              <a:rPr lang="en-US" sz="1800" dirty="0"/>
              <a:t>, sin embargo </a:t>
            </a:r>
            <a:r>
              <a:rPr lang="en-US" sz="1800" dirty="0" err="1"/>
              <a:t>empezaremos</a:t>
            </a:r>
            <a:r>
              <a:rPr lang="en-US" sz="1800" dirty="0"/>
              <a:t> un </a:t>
            </a:r>
            <a:r>
              <a:rPr lang="en-US" sz="1800" dirty="0" err="1"/>
              <a:t>piloto</a:t>
            </a:r>
            <a:r>
              <a:rPr lang="en-US" sz="1800" dirty="0"/>
              <a:t> de </a:t>
            </a:r>
            <a:r>
              <a:rPr lang="en-US" sz="1800" dirty="0" err="1"/>
              <a:t>muestreo</a:t>
            </a:r>
            <a:r>
              <a:rPr lang="en-US" sz="1800" dirty="0"/>
              <a:t> </a:t>
            </a:r>
            <a:r>
              <a:rPr lang="en-US" sz="1800" dirty="0" err="1"/>
              <a:t>financiado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OPS</a:t>
            </a:r>
          </a:p>
          <a:p>
            <a:r>
              <a:rPr lang="en-US" sz="1800" b="1" u="sng" dirty="0"/>
              <a:t>24% </a:t>
            </a:r>
            <a:r>
              <a:rPr lang="en-US" sz="1800" b="1" u="sng" dirty="0" err="1"/>
              <a:t>tuvo</a:t>
            </a:r>
            <a:r>
              <a:rPr lang="en-US" sz="1800" b="1" u="sng" dirty="0"/>
              <a:t> </a:t>
            </a:r>
            <a:r>
              <a:rPr lang="en-US" sz="1800" b="1" u="sng" dirty="0" err="1"/>
              <a:t>resultados</a:t>
            </a:r>
            <a:r>
              <a:rPr lang="en-US" sz="1800" b="1" u="sng" dirty="0"/>
              <a:t> de </a:t>
            </a:r>
            <a:r>
              <a:rPr lang="en-US" sz="1800" b="1" u="sng" dirty="0" err="1"/>
              <a:t>Sifilis</a:t>
            </a:r>
            <a:r>
              <a:rPr lang="en-US" sz="1800" b="1" u="sng" dirty="0"/>
              <a:t> (+</a:t>
            </a:r>
            <a:r>
              <a:rPr lang="en-US" sz="1800" u="sng" dirty="0"/>
              <a:t>)</a:t>
            </a:r>
            <a:r>
              <a:rPr lang="en-US" sz="1800" dirty="0"/>
              <a:t> al </a:t>
            </a:r>
            <a:r>
              <a:rPr lang="en-US" sz="1800" dirty="0" err="1"/>
              <a:t>inicio</a:t>
            </a:r>
            <a:r>
              <a:rPr lang="en-US" sz="1800" dirty="0"/>
              <a:t> de </a:t>
            </a:r>
            <a:r>
              <a:rPr lang="en-US" sz="1800" dirty="0" err="1"/>
              <a:t>PrEP</a:t>
            </a:r>
            <a:endParaRPr lang="en-US" sz="1800" dirty="0"/>
          </a:p>
          <a:p>
            <a:r>
              <a:rPr lang="en-US" sz="1800" b="1" u="sng" dirty="0"/>
              <a:t>8.9% de los </a:t>
            </a:r>
            <a:r>
              <a:rPr lang="en-US" sz="1800" b="1" u="sng" dirty="0" err="1"/>
              <a:t>pacientes</a:t>
            </a:r>
            <a:r>
              <a:rPr lang="en-US" sz="1800" b="1" dirty="0"/>
              <a:t> </a:t>
            </a:r>
            <a:r>
              <a:rPr lang="en-US" sz="1800" dirty="0" err="1"/>
              <a:t>que</a:t>
            </a:r>
            <a:r>
              <a:rPr lang="en-US" sz="1800" dirty="0"/>
              <a:t> no </a:t>
            </a:r>
            <a:r>
              <a:rPr lang="en-US" sz="1800" dirty="0" err="1"/>
              <a:t>tuvieron</a:t>
            </a:r>
            <a:r>
              <a:rPr lang="en-US" sz="1800" dirty="0"/>
              <a:t> </a:t>
            </a:r>
            <a:r>
              <a:rPr lang="en-US" sz="1800" dirty="0" err="1"/>
              <a:t>sifilis</a:t>
            </a:r>
            <a:r>
              <a:rPr lang="en-US" sz="1800" dirty="0"/>
              <a:t> al </a:t>
            </a:r>
            <a:r>
              <a:rPr lang="en-US" sz="1800" dirty="0" err="1"/>
              <a:t>inicio</a:t>
            </a:r>
            <a:r>
              <a:rPr lang="en-US" sz="1800" dirty="0"/>
              <a:t> </a:t>
            </a:r>
            <a:r>
              <a:rPr lang="en-US" sz="1800" dirty="0" err="1"/>
              <a:t>tuvo</a:t>
            </a:r>
            <a:r>
              <a:rPr lang="en-US" sz="1800" dirty="0"/>
              <a:t> </a:t>
            </a:r>
            <a:r>
              <a:rPr lang="en-US" sz="1800" dirty="0" err="1"/>
              <a:t>resultados</a:t>
            </a:r>
            <a:r>
              <a:rPr lang="en-US" sz="1800" dirty="0"/>
              <a:t> (+) en la </a:t>
            </a:r>
            <a:r>
              <a:rPr lang="en-US" sz="1800" dirty="0" err="1"/>
              <a:t>visita</a:t>
            </a:r>
            <a:r>
              <a:rPr lang="en-US" sz="1800" dirty="0"/>
              <a:t> de </a:t>
            </a:r>
            <a:r>
              <a:rPr lang="en-US" sz="1800" dirty="0" err="1"/>
              <a:t>seguimiento</a:t>
            </a:r>
            <a:r>
              <a:rPr lang="en-US" sz="1800" dirty="0"/>
              <a:t>. </a:t>
            </a:r>
          </a:p>
          <a:p>
            <a:r>
              <a:rPr lang="en-US" sz="1800" dirty="0"/>
              <a:t>Se </a:t>
            </a:r>
            <a:r>
              <a:rPr lang="en-US" sz="1800" dirty="0" err="1"/>
              <a:t>reforza</a:t>
            </a:r>
            <a:r>
              <a:rPr lang="en-US" sz="1800" dirty="0"/>
              <a:t> el </a:t>
            </a:r>
            <a:r>
              <a:rPr lang="en-US" sz="1800" dirty="0" err="1"/>
              <a:t>uso</a:t>
            </a:r>
            <a:r>
              <a:rPr lang="en-US" sz="1800" dirty="0"/>
              <a:t> de condones </a:t>
            </a:r>
            <a:r>
              <a:rPr lang="en-US" sz="1800" dirty="0" err="1"/>
              <a:t>para</a:t>
            </a:r>
            <a:r>
              <a:rPr lang="en-US" sz="1800" dirty="0"/>
              <a:t> </a:t>
            </a:r>
            <a:r>
              <a:rPr lang="en-US" sz="1800" dirty="0" err="1"/>
              <a:t>prevenir</a:t>
            </a:r>
            <a:r>
              <a:rPr lang="en-US" sz="1800" dirty="0"/>
              <a:t> </a:t>
            </a:r>
            <a:r>
              <a:rPr lang="en-US" sz="1800" dirty="0" err="1"/>
              <a:t>otras</a:t>
            </a:r>
            <a:r>
              <a:rPr lang="en-US" sz="1800" dirty="0"/>
              <a:t> ITS en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visita</a:t>
            </a:r>
            <a:r>
              <a:rPr lang="en-US" sz="1800" dirty="0"/>
              <a:t> en </a:t>
            </a:r>
            <a:r>
              <a:rPr lang="en-US" sz="1800" dirty="0" err="1"/>
              <a:t>Psicología</a:t>
            </a:r>
            <a:r>
              <a:rPr lang="en-US" sz="1800" dirty="0"/>
              <a:t>. </a:t>
            </a:r>
          </a:p>
          <a:p>
            <a:r>
              <a:rPr lang="en-US" sz="1800" dirty="0"/>
              <a:t>Se </a:t>
            </a:r>
            <a:r>
              <a:rPr lang="en-US" sz="1800" dirty="0" err="1"/>
              <a:t>realizaron</a:t>
            </a:r>
            <a:r>
              <a:rPr lang="en-US" sz="1800" dirty="0"/>
              <a:t> Pap </a:t>
            </a:r>
            <a:r>
              <a:rPr lang="en-US" sz="1800" dirty="0" err="1"/>
              <a:t>anales</a:t>
            </a:r>
            <a:r>
              <a:rPr lang="en-US" sz="1800" dirty="0"/>
              <a:t> en mas del </a:t>
            </a:r>
            <a:r>
              <a:rPr lang="en-US" sz="1800" b="1" u="sng" dirty="0"/>
              <a:t>90% de los </a:t>
            </a:r>
            <a:r>
              <a:rPr lang="en-US" sz="1800" b="1" u="sng" dirty="0" err="1"/>
              <a:t>casos</a:t>
            </a:r>
            <a:r>
              <a:rPr lang="en-US" sz="1800" dirty="0"/>
              <a:t>, y solo dos </a:t>
            </a:r>
            <a:r>
              <a:rPr lang="en-US" sz="1800" dirty="0" err="1"/>
              <a:t>casos</a:t>
            </a:r>
            <a:r>
              <a:rPr lang="en-US" sz="1800" dirty="0"/>
              <a:t> </a:t>
            </a:r>
            <a:r>
              <a:rPr lang="en-US" sz="1800" dirty="0" err="1"/>
              <a:t>positivos</a:t>
            </a:r>
            <a:r>
              <a:rPr lang="en-US" sz="1800" dirty="0"/>
              <a:t> </a:t>
            </a:r>
            <a:r>
              <a:rPr lang="en-US" sz="1800" dirty="0" err="1"/>
              <a:t>para</a:t>
            </a:r>
            <a:r>
              <a:rPr lang="en-US" sz="1800" dirty="0"/>
              <a:t> HPV. </a:t>
            </a:r>
          </a:p>
        </p:txBody>
      </p:sp>
      <p:pic>
        <p:nvPicPr>
          <p:cNvPr id="5" name="Picture 4" descr="PrEP y VDR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76" y="2391824"/>
            <a:ext cx="4168644" cy="319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0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48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AMPLIANDO LOS SERVICIOS DE </a:t>
            </a:r>
            <a:r>
              <a:rPr lang="en-US" b="1" dirty="0" err="1"/>
              <a:t>PrEP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1804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Próximos</a:t>
            </a:r>
            <a:r>
              <a:rPr lang="en-US" dirty="0"/>
              <a:t> </a:t>
            </a:r>
            <a:r>
              <a:rPr lang="en-US" dirty="0" err="1"/>
              <a:t>pasos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 descr="POSTER PREP #2 3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5593"/>
            <a:ext cx="2742269" cy="38773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POSTER PREP #1 3.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57" y="1685593"/>
            <a:ext cx="2617481" cy="38773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POSTER PREP #3 3.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14" y="1685593"/>
            <a:ext cx="2617480" cy="387739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73170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235" y="24577"/>
            <a:ext cx="8229600" cy="1143000"/>
          </a:xfrm>
        </p:spPr>
        <p:txBody>
          <a:bodyPr/>
          <a:lstStyle/>
          <a:p>
            <a:r>
              <a:rPr lang="en-US" dirty="0" err="1"/>
              <a:t>Educación</a:t>
            </a:r>
            <a:endParaRPr lang="en-US" dirty="0"/>
          </a:p>
        </p:txBody>
      </p:sp>
      <p:pic>
        <p:nvPicPr>
          <p:cNvPr id="4" name="Picture 3" descr="BROCHURE PREP #3 3.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1"/>
          <a:stretch/>
        </p:blipFill>
        <p:spPr>
          <a:xfrm rot="20886800">
            <a:off x="987723" y="960808"/>
            <a:ext cx="2258090" cy="5252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BROCHURE PREP #2 3.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3"/>
          <a:stretch/>
        </p:blipFill>
        <p:spPr>
          <a:xfrm rot="20894697">
            <a:off x="2839110" y="1148774"/>
            <a:ext cx="2257654" cy="527502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BROCHURE PREP #1 3.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5" t="1" b="454"/>
          <a:stretch/>
        </p:blipFill>
        <p:spPr>
          <a:xfrm rot="20951720">
            <a:off x="4866076" y="1494948"/>
            <a:ext cx="2279317" cy="536065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37221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Oportunidades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Post-</a:t>
            </a:r>
            <a:r>
              <a:rPr lang="en-US" dirty="0" err="1"/>
              <a:t>Exposición</a:t>
            </a:r>
            <a:endParaRPr lang="en-US" dirty="0"/>
          </a:p>
          <a:p>
            <a:r>
              <a:rPr lang="en-US" dirty="0" err="1"/>
              <a:t>Parejas</a:t>
            </a:r>
            <a:r>
              <a:rPr lang="en-US" dirty="0"/>
              <a:t> </a:t>
            </a:r>
            <a:r>
              <a:rPr lang="en-US" dirty="0" err="1"/>
              <a:t>serodiscordantes</a:t>
            </a:r>
            <a:endParaRPr lang="en-US" dirty="0"/>
          </a:p>
          <a:p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integrales</a:t>
            </a:r>
            <a:r>
              <a:rPr lang="en-US" dirty="0"/>
              <a:t> (pap anal, </a:t>
            </a:r>
            <a:r>
              <a:rPr lang="en-US" dirty="0" err="1"/>
              <a:t>terapia</a:t>
            </a:r>
            <a:r>
              <a:rPr lang="en-US" dirty="0"/>
              <a:t> de </a:t>
            </a:r>
            <a:r>
              <a:rPr lang="en-US" dirty="0" err="1"/>
              <a:t>reemplazo</a:t>
            </a:r>
            <a:r>
              <a:rPr lang="en-US" dirty="0"/>
              <a:t> hormonal)</a:t>
            </a:r>
          </a:p>
          <a:p>
            <a:r>
              <a:rPr lang="en-US" dirty="0" err="1"/>
              <a:t>Inicio</a:t>
            </a:r>
            <a:r>
              <a:rPr lang="en-US" dirty="0"/>
              <a:t> de </a:t>
            </a:r>
            <a:r>
              <a:rPr lang="en-US" dirty="0" err="1"/>
              <a:t>Tratamiento</a:t>
            </a:r>
            <a:r>
              <a:rPr lang="en-US" dirty="0"/>
              <a:t> </a:t>
            </a:r>
            <a:r>
              <a:rPr lang="en-US" dirty="0" err="1"/>
              <a:t>Inmediato</a:t>
            </a:r>
            <a:endParaRPr lang="en-US" dirty="0"/>
          </a:p>
          <a:p>
            <a:r>
              <a:rPr lang="en-US" dirty="0"/>
              <a:t>Referimiento </a:t>
            </a:r>
            <a:r>
              <a:rPr lang="en-US" dirty="0" err="1"/>
              <a:t>voluntario</a:t>
            </a:r>
            <a:r>
              <a:rPr lang="en-US" dirty="0"/>
              <a:t> de </a:t>
            </a:r>
            <a:r>
              <a:rPr lang="en-US" dirty="0" err="1"/>
              <a:t>parejas</a:t>
            </a:r>
            <a:r>
              <a:rPr lang="en-US" dirty="0"/>
              <a:t> </a:t>
            </a:r>
          </a:p>
          <a:p>
            <a:r>
              <a:rPr lang="en-US" dirty="0" err="1"/>
              <a:t>Consulta</a:t>
            </a:r>
            <a:r>
              <a:rPr lang="en-US" dirty="0"/>
              <a:t> de </a:t>
            </a:r>
            <a:r>
              <a:rPr lang="en-US" dirty="0" err="1"/>
              <a:t>psicología</a:t>
            </a:r>
            <a:endParaRPr lang="en-US" dirty="0"/>
          </a:p>
          <a:p>
            <a:r>
              <a:rPr lang="en-US" dirty="0" err="1"/>
              <a:t>Consulta</a:t>
            </a:r>
            <a:r>
              <a:rPr lang="en-US" dirty="0"/>
              <a:t> de </a:t>
            </a:r>
            <a:r>
              <a:rPr lang="en-US" dirty="0" err="1"/>
              <a:t>Orientación</a:t>
            </a:r>
            <a:r>
              <a:rPr lang="en-US" dirty="0"/>
              <a:t> y </a:t>
            </a:r>
            <a:r>
              <a:rPr lang="en-US" dirty="0" err="1"/>
              <a:t>terapias</a:t>
            </a:r>
            <a:endParaRPr lang="en-US" dirty="0"/>
          </a:p>
        </p:txBody>
      </p:sp>
      <p:pic>
        <p:nvPicPr>
          <p:cNvPr id="5" name="Picture 4" descr="PrEP #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2763">
            <a:off x="7073512" y="1950940"/>
            <a:ext cx="1367663" cy="585360"/>
          </a:xfrm>
          <a:prstGeom prst="rect">
            <a:avLst/>
          </a:prstGeom>
        </p:spPr>
      </p:pic>
      <p:pic>
        <p:nvPicPr>
          <p:cNvPr id="6" name="Picture 5" descr="PrEP #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9963">
            <a:off x="7263206" y="536117"/>
            <a:ext cx="1367663" cy="5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84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Tendencias</a:t>
            </a:r>
            <a:r>
              <a:rPr lang="en-US" dirty="0"/>
              <a:t> </a:t>
            </a:r>
            <a:r>
              <a:rPr lang="en-US" dirty="0" err="1"/>
              <a:t>Nuevas</a:t>
            </a:r>
            <a:r>
              <a:rPr lang="en-US" dirty="0"/>
              <a:t> </a:t>
            </a:r>
            <a:r>
              <a:rPr lang="en-US" dirty="0" err="1"/>
              <a:t>Infecciones</a:t>
            </a:r>
            <a:r>
              <a:rPr lang="en-US" dirty="0"/>
              <a:t> en RD</a:t>
            </a:r>
          </a:p>
        </p:txBody>
      </p:sp>
      <p:pic>
        <p:nvPicPr>
          <p:cNvPr id="4" name="Picture 3" descr="TENDENCIAS VIH 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010167" cy="4328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4942" y="6016160"/>
            <a:ext cx="18524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Spectrum, 2016</a:t>
            </a:r>
          </a:p>
          <a:p>
            <a:pPr algn="ctr"/>
            <a:r>
              <a:rPr lang="en-US" b="1" dirty="0"/>
              <a:t>MSP, 2016</a:t>
            </a:r>
          </a:p>
        </p:txBody>
      </p:sp>
      <p:sp>
        <p:nvSpPr>
          <p:cNvPr id="3" name="Rectangle 2"/>
          <p:cNvSpPr/>
          <p:nvPr/>
        </p:nvSpPr>
        <p:spPr>
          <a:xfrm>
            <a:off x="5490890" y="1321251"/>
            <a:ext cx="1924378" cy="4425254"/>
          </a:xfrm>
          <a:prstGeom prst="rect">
            <a:avLst/>
          </a:prstGeom>
          <a:solidFill>
            <a:schemeClr val="bg1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rEP #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8836" y="2704187"/>
            <a:ext cx="2996509" cy="1282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6033" y="4689763"/>
            <a:ext cx="163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¿?</a:t>
            </a:r>
          </a:p>
        </p:txBody>
      </p:sp>
    </p:spTree>
    <p:extLst>
      <p:ext uri="{BB962C8B-B14F-4D97-AF65-F5344CB8AC3E}">
        <p14:creationId xmlns:p14="http://schemas.microsoft.com/office/powerpoint/2010/main" val="3039400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45" y="117266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Gracias!!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333684"/>
            <a:ext cx="362492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Agradecimientos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dirty="0" err="1"/>
              <a:t>Equipo</a:t>
            </a:r>
            <a:r>
              <a:rPr lang="en-US" dirty="0"/>
              <a:t> de CDC en RD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Equipo</a:t>
            </a:r>
            <a:r>
              <a:rPr lang="en-US" dirty="0"/>
              <a:t> del </a:t>
            </a:r>
            <a:r>
              <a:rPr lang="en-US" dirty="0" err="1"/>
              <a:t>laboratorio</a:t>
            </a:r>
            <a:r>
              <a:rPr lang="en-US" dirty="0"/>
              <a:t> de COIN</a:t>
            </a:r>
          </a:p>
          <a:p>
            <a:pPr marL="285750" indent="-285750">
              <a:buFontTx/>
              <a:buChar char="-"/>
            </a:pPr>
            <a:r>
              <a:rPr lang="en-US" dirty="0"/>
              <a:t>Dr. Luis Ortiz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Lic</a:t>
            </a:r>
            <a:r>
              <a:rPr lang="en-US" dirty="0"/>
              <a:t>. Daniel Reyes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Estudiantes</a:t>
            </a:r>
            <a:r>
              <a:rPr lang="en-US" dirty="0"/>
              <a:t> de la </a:t>
            </a:r>
            <a:r>
              <a:rPr lang="en-US" dirty="0" err="1"/>
              <a:t>Escuela</a:t>
            </a:r>
            <a:r>
              <a:rPr lang="en-US" dirty="0"/>
              <a:t> de </a:t>
            </a:r>
            <a:r>
              <a:rPr lang="en-US" dirty="0" err="1"/>
              <a:t>Medicina</a:t>
            </a:r>
            <a:r>
              <a:rPr lang="en-US" dirty="0"/>
              <a:t> y </a:t>
            </a:r>
            <a:r>
              <a:rPr lang="en-US" dirty="0" err="1"/>
              <a:t>psicologia</a:t>
            </a:r>
            <a:r>
              <a:rPr lang="en-US" dirty="0"/>
              <a:t> de UNIBE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TRANSSA</a:t>
            </a:r>
          </a:p>
          <a:p>
            <a:pPr marL="285750" indent="-285750">
              <a:buFontTx/>
              <a:buChar char="-"/>
            </a:pPr>
            <a:r>
              <a:rPr lang="en-US" dirty="0"/>
              <a:t>COTRAVETD</a:t>
            </a:r>
          </a:p>
          <a:p>
            <a:pPr marL="285750" indent="-285750">
              <a:buFontTx/>
              <a:buChar char="-"/>
            </a:pPr>
            <a:r>
              <a:rPr lang="en-US" dirty="0"/>
              <a:t>ASA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Dra</a:t>
            </a:r>
            <a:r>
              <a:rPr lang="en-US" dirty="0"/>
              <a:t>. </a:t>
            </a:r>
            <a:r>
              <a:rPr lang="en-US" dirty="0" err="1"/>
              <a:t>Merelin</a:t>
            </a:r>
            <a:r>
              <a:rPr lang="en-US" dirty="0"/>
              <a:t> Muñoz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Lic</a:t>
            </a:r>
            <a:r>
              <a:rPr lang="en-US" dirty="0"/>
              <a:t>. Santo Rosario</a:t>
            </a:r>
          </a:p>
          <a:p>
            <a:pPr marL="285750" indent="-285750">
              <a:buFontTx/>
              <a:buChar char="-"/>
            </a:pPr>
            <a:r>
              <a:rPr lang="en-US" dirty="0"/>
              <a:t>Dr. Rafael Rodriguez</a:t>
            </a:r>
          </a:p>
          <a:p>
            <a:pPr marL="285750" indent="-285750">
              <a:buFontTx/>
              <a:buChar char="-"/>
            </a:pPr>
            <a:r>
              <a:rPr lang="en-US" dirty="0"/>
              <a:t>Dr. José </a:t>
            </a:r>
            <a:r>
              <a:rPr lang="en-US" dirty="0" err="1"/>
              <a:t>Ledesma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613686">
            <a:off x="4845772" y="3551199"/>
            <a:ext cx="3908861" cy="2080180"/>
          </a:xfrm>
          <a:prstGeom prst="rect">
            <a:avLst/>
          </a:prstGeom>
        </p:spPr>
      </p:pic>
      <p:pic>
        <p:nvPicPr>
          <p:cNvPr id="6" name="Picture 5" descr="PrEP #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2763">
            <a:off x="4940907" y="378213"/>
            <a:ext cx="774813" cy="331620"/>
          </a:xfrm>
          <a:prstGeom prst="rect">
            <a:avLst/>
          </a:prstGeom>
        </p:spPr>
      </p:pic>
      <p:pic>
        <p:nvPicPr>
          <p:cNvPr id="7" name="Picture 6" descr="PrEP #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2763">
            <a:off x="5523472" y="1503882"/>
            <a:ext cx="755593" cy="323394"/>
          </a:xfrm>
          <a:prstGeom prst="rect">
            <a:avLst/>
          </a:prstGeom>
        </p:spPr>
      </p:pic>
      <p:pic>
        <p:nvPicPr>
          <p:cNvPr id="8" name="Picture 7" descr="PrEP #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2763">
            <a:off x="6451044" y="715366"/>
            <a:ext cx="668120" cy="285955"/>
          </a:xfrm>
          <a:prstGeom prst="rect">
            <a:avLst/>
          </a:prstGeom>
        </p:spPr>
      </p:pic>
      <p:pic>
        <p:nvPicPr>
          <p:cNvPr id="9" name="Picture 8" descr="PrEP #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5966">
            <a:off x="4108106" y="1355927"/>
            <a:ext cx="1367663" cy="585360"/>
          </a:xfrm>
          <a:prstGeom prst="rect">
            <a:avLst/>
          </a:prstGeom>
        </p:spPr>
      </p:pic>
      <p:pic>
        <p:nvPicPr>
          <p:cNvPr id="10" name="Picture 9" descr="PrEP #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2763">
            <a:off x="5187219" y="2444356"/>
            <a:ext cx="1367663" cy="585360"/>
          </a:xfrm>
          <a:prstGeom prst="rect">
            <a:avLst/>
          </a:prstGeom>
        </p:spPr>
      </p:pic>
      <p:pic>
        <p:nvPicPr>
          <p:cNvPr id="11" name="Picture 10" descr="PrEP #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7634">
            <a:off x="4321338" y="3294300"/>
            <a:ext cx="1367663" cy="5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97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 en RD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056"/>
            <a:ext cx="8229600" cy="46707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Para el 2016 </a:t>
            </a:r>
            <a:r>
              <a:rPr lang="en-US" dirty="0" err="1"/>
              <a:t>ningun</a:t>
            </a:r>
            <a:r>
              <a:rPr lang="en-US" dirty="0"/>
              <a:t> </a:t>
            </a:r>
            <a:r>
              <a:rPr lang="en-US" dirty="0" err="1"/>
              <a:t>estudio</a:t>
            </a:r>
            <a:r>
              <a:rPr lang="en-US" dirty="0"/>
              <a:t> </a:t>
            </a:r>
            <a:r>
              <a:rPr lang="en-US" dirty="0" err="1"/>
              <a:t>estandarizado</a:t>
            </a:r>
            <a:r>
              <a:rPr lang="en-US" dirty="0"/>
              <a:t> </a:t>
            </a:r>
            <a:r>
              <a:rPr lang="en-US" dirty="0" err="1"/>
              <a:t>evaluando</a:t>
            </a:r>
            <a:r>
              <a:rPr lang="en-US" dirty="0"/>
              <a:t> el </a:t>
            </a:r>
            <a:r>
              <a:rPr lang="en-US" dirty="0" err="1"/>
              <a:t>impacto</a:t>
            </a:r>
            <a:r>
              <a:rPr lang="en-US" dirty="0"/>
              <a:t> del </a:t>
            </a:r>
            <a:r>
              <a:rPr lang="en-US" dirty="0" err="1"/>
              <a:t>uso</a:t>
            </a:r>
            <a:r>
              <a:rPr lang="en-US" dirty="0"/>
              <a:t> de PrEP</a:t>
            </a:r>
          </a:p>
          <a:p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experiencias</a:t>
            </a:r>
            <a:r>
              <a:rPr lang="en-US" dirty="0"/>
              <a:t> a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privado</a:t>
            </a:r>
            <a:r>
              <a:rPr lang="en-US" dirty="0"/>
              <a:t> de </a:t>
            </a:r>
            <a:r>
              <a:rPr lang="en-US" dirty="0" err="1"/>
              <a:t>uso</a:t>
            </a:r>
            <a:r>
              <a:rPr lang="en-US" dirty="0"/>
              <a:t> de PrEP</a:t>
            </a:r>
          </a:p>
          <a:p>
            <a:r>
              <a:rPr lang="en-US" dirty="0"/>
              <a:t>En 2016 se </a:t>
            </a:r>
            <a:r>
              <a:rPr lang="en-US" dirty="0" err="1"/>
              <a:t>realizó</a:t>
            </a:r>
            <a:r>
              <a:rPr lang="en-US" dirty="0"/>
              <a:t> un </a:t>
            </a:r>
            <a:r>
              <a:rPr lang="en-US" dirty="0" err="1"/>
              <a:t>estudio</a:t>
            </a:r>
            <a:r>
              <a:rPr lang="en-US" dirty="0"/>
              <a:t> </a:t>
            </a:r>
            <a:r>
              <a:rPr lang="en-US" dirty="0" err="1"/>
              <a:t>evaluando</a:t>
            </a:r>
            <a:r>
              <a:rPr lang="en-US" dirty="0"/>
              <a:t> la </a:t>
            </a:r>
            <a:r>
              <a:rPr lang="en-US" dirty="0" err="1"/>
              <a:t>factibilidad</a:t>
            </a:r>
            <a:r>
              <a:rPr lang="en-US" dirty="0"/>
              <a:t> e </a:t>
            </a:r>
            <a:r>
              <a:rPr lang="en-US" dirty="0" err="1"/>
              <a:t>intención</a:t>
            </a:r>
            <a:r>
              <a:rPr lang="en-US" dirty="0"/>
              <a:t> de </a:t>
            </a:r>
            <a:r>
              <a:rPr lang="en-US" dirty="0" err="1"/>
              <a:t>uso</a:t>
            </a:r>
            <a:r>
              <a:rPr lang="en-US" dirty="0"/>
              <a:t> de HSH y Trans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acudian</a:t>
            </a:r>
            <a:r>
              <a:rPr lang="en-US" dirty="0"/>
              <a:t> a 4 </a:t>
            </a:r>
            <a:r>
              <a:rPr lang="en-US" dirty="0" err="1"/>
              <a:t>Unidades</a:t>
            </a:r>
            <a:r>
              <a:rPr lang="en-US" dirty="0"/>
              <a:t> de </a:t>
            </a:r>
            <a:r>
              <a:rPr lang="en-US" dirty="0" err="1"/>
              <a:t>Atención</a:t>
            </a:r>
            <a:r>
              <a:rPr lang="en-US" dirty="0"/>
              <a:t> </a:t>
            </a:r>
            <a:r>
              <a:rPr lang="en-US" dirty="0" err="1"/>
              <a:t>Primaria</a:t>
            </a:r>
            <a:r>
              <a:rPr lang="en-US" dirty="0"/>
              <a:t> para VIH.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40% </a:t>
            </a:r>
            <a:r>
              <a:rPr lang="en-US" dirty="0" err="1"/>
              <a:t>expresaron</a:t>
            </a:r>
            <a:r>
              <a:rPr lang="en-US" dirty="0"/>
              <a:t> </a:t>
            </a:r>
            <a:r>
              <a:rPr lang="en-US" dirty="0" err="1"/>
              <a:t>interés</a:t>
            </a:r>
            <a:r>
              <a:rPr lang="en-US" dirty="0"/>
              <a:t> en </a:t>
            </a:r>
            <a:r>
              <a:rPr lang="en-US" dirty="0" err="1"/>
              <a:t>usar</a:t>
            </a:r>
            <a:r>
              <a:rPr lang="en-US" dirty="0"/>
              <a:t> PrEP</a:t>
            </a:r>
          </a:p>
          <a:p>
            <a:pPr lvl="1"/>
            <a:r>
              <a:rPr lang="en-US" dirty="0"/>
              <a:t>No se </a:t>
            </a:r>
            <a:r>
              <a:rPr lang="en-US" dirty="0" err="1"/>
              <a:t>reportó</a:t>
            </a:r>
            <a:r>
              <a:rPr lang="en-US" dirty="0"/>
              <a:t> </a:t>
            </a:r>
            <a:r>
              <a:rPr lang="en-US" dirty="0" err="1"/>
              <a:t>ningun</a:t>
            </a:r>
            <a:r>
              <a:rPr lang="en-US" dirty="0"/>
              <a:t> </a:t>
            </a:r>
            <a:r>
              <a:rPr lang="en-US" dirty="0" err="1"/>
              <a:t>estigma</a:t>
            </a:r>
            <a:r>
              <a:rPr lang="en-US" dirty="0"/>
              <a:t> </a:t>
            </a:r>
            <a:r>
              <a:rPr lang="en-US" dirty="0" err="1"/>
              <a:t>negativo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el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PrEP</a:t>
            </a:r>
            <a:r>
              <a:rPr lang="en-US" dirty="0"/>
              <a:t> </a:t>
            </a:r>
            <a:r>
              <a:rPr lang="en-US" dirty="0" err="1"/>
              <a:t>relacionado</a:t>
            </a:r>
            <a:r>
              <a:rPr lang="en-US" dirty="0"/>
              <a:t> a los </a:t>
            </a:r>
            <a:r>
              <a:rPr lang="en-US" dirty="0" err="1"/>
              <a:t>lugares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acudian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136" y="5943612"/>
            <a:ext cx="32165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Gonzalez, J</a:t>
            </a:r>
            <a:r>
              <a:rPr lang="mr-IN" dirty="0"/>
              <a:t>…</a:t>
            </a:r>
            <a:r>
              <a:rPr lang="en-US" dirty="0"/>
              <a:t>.; Rodriguez, M; Paulino-Ramirez, R. JIAS, 2017  </a:t>
            </a:r>
          </a:p>
        </p:txBody>
      </p:sp>
      <p:sp>
        <p:nvSpPr>
          <p:cNvPr id="5" name="Frame 4"/>
          <p:cNvSpPr/>
          <p:nvPr/>
        </p:nvSpPr>
        <p:spPr>
          <a:xfrm>
            <a:off x="457200" y="3809440"/>
            <a:ext cx="8432310" cy="1874488"/>
          </a:xfrm>
          <a:prstGeom prst="frame">
            <a:avLst>
              <a:gd name="adj1" fmla="val 13721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26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 en RD (2)</a:t>
            </a:r>
          </a:p>
        </p:txBody>
      </p:sp>
      <p:pic>
        <p:nvPicPr>
          <p:cNvPr id="5" name="Picture 4" descr="Screen Shot 2018-01-10 at 10.11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" y="5628141"/>
            <a:ext cx="6635549" cy="1229859"/>
          </a:xfrm>
          <a:prstGeom prst="rect">
            <a:avLst/>
          </a:prstGeom>
        </p:spPr>
      </p:pic>
      <p:pic>
        <p:nvPicPr>
          <p:cNvPr id="6" name="Picture 5" descr="Screen Shot 2018-01-10 at 11.1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" y="1189191"/>
            <a:ext cx="5478017" cy="2191734"/>
          </a:xfrm>
          <a:prstGeom prst="rect">
            <a:avLst/>
          </a:prstGeom>
        </p:spPr>
      </p:pic>
      <p:pic>
        <p:nvPicPr>
          <p:cNvPr id="7" name="Picture 6" descr="Screen Shot 2018-01-10 at 11.11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05" y="3380924"/>
            <a:ext cx="5853054" cy="207506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50913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3868"/>
            <a:ext cx="8229600" cy="1143000"/>
          </a:xfrm>
        </p:spPr>
        <p:txBody>
          <a:bodyPr/>
          <a:lstStyle/>
          <a:p>
            <a:r>
              <a:rPr lang="en-US" b="1" dirty="0"/>
              <a:t>¿COMO EMPEZAMOS?</a:t>
            </a:r>
          </a:p>
        </p:txBody>
      </p:sp>
    </p:spTree>
    <p:extLst>
      <p:ext uri="{BB962C8B-B14F-4D97-AF65-F5344CB8AC3E}">
        <p14:creationId xmlns:p14="http://schemas.microsoft.com/office/powerpoint/2010/main" val="190993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iniciativa</a:t>
            </a:r>
            <a:r>
              <a:rPr lang="en-US" dirty="0"/>
              <a:t>, Un País</a:t>
            </a:r>
          </a:p>
        </p:txBody>
      </p:sp>
      <p:pic>
        <p:nvPicPr>
          <p:cNvPr id="7" name="Picture 6" descr="MSP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56" y="1632615"/>
            <a:ext cx="3313588" cy="1272849"/>
          </a:xfrm>
          <a:prstGeom prst="rect">
            <a:avLst/>
          </a:prstGeom>
        </p:spPr>
      </p:pic>
      <p:pic>
        <p:nvPicPr>
          <p:cNvPr id="8" name="Picture 7" descr="digecit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31" y="1277621"/>
            <a:ext cx="1525064" cy="1846523"/>
          </a:xfrm>
          <a:prstGeom prst="rect">
            <a:avLst/>
          </a:prstGeom>
        </p:spPr>
      </p:pic>
      <p:pic>
        <p:nvPicPr>
          <p:cNvPr id="9" name="Picture 8" descr="COIN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57" y="3124144"/>
            <a:ext cx="3467320" cy="1431060"/>
          </a:xfrm>
          <a:prstGeom prst="rect">
            <a:avLst/>
          </a:prstGeom>
        </p:spPr>
      </p:pic>
      <p:pic>
        <p:nvPicPr>
          <p:cNvPr id="10" name="Picture 9" descr="logo vertical OP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8" y="4110997"/>
            <a:ext cx="2852477" cy="2738378"/>
          </a:xfrm>
          <a:prstGeom prst="rect">
            <a:avLst/>
          </a:prstGeom>
        </p:spPr>
      </p:pic>
      <p:pic>
        <p:nvPicPr>
          <p:cNvPr id="11" name="Picture 10" descr="IMSTAG LOGO 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71" y="4110997"/>
            <a:ext cx="3137029" cy="2336673"/>
          </a:xfrm>
          <a:prstGeom prst="rect">
            <a:avLst/>
          </a:prstGeom>
        </p:spPr>
      </p:pic>
      <p:pic>
        <p:nvPicPr>
          <p:cNvPr id="12" name="Picture 11" descr="PEPFAR 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22" y="4456026"/>
            <a:ext cx="1981249" cy="23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8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C57E8E-C7BA-4FDC-8726-B2EBB586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DO" dirty="0"/>
              <a:t>Mesa técnica de seguimiento en implementación de </a:t>
            </a:r>
            <a:r>
              <a:rPr lang="es-DO" dirty="0" err="1"/>
              <a:t>PrEP</a:t>
            </a:r>
            <a:endParaRPr lang="es-D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00909B-5C8F-4B9D-92E5-37B8EBEF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55" y="2084966"/>
            <a:ext cx="4498730" cy="3374047"/>
          </a:xfrm>
          <a:prstGeom prst="rect">
            <a:avLst/>
          </a:prstGeom>
        </p:spPr>
      </p:pic>
      <p:sp>
        <p:nvSpPr>
          <p:cNvPr id="7" name="AutoShape 4" descr="https://mail.google.com/mail/u/0?ui=2&amp;ik=1a1a37e464&amp;attid=0.4&amp;permmsgid=msg-f:1612595714538094770&amp;th=166117422b5c40b2&amp;view=fimg&amp;sz=s0-l75-ft&amp;attbid=ANGjdJ93iOwUeN1gSfdrwqkPSdtZ5Yn7AjUEB1jSe9rtBkNIXMyKAWYLyuW_H7FUgvlhixyuT_Ve3L4Ghxik4Ar2J6X3xoMvLOOTBJA5OvAQmy217441RS2jollmW6Q&amp;disp=emb">
            <a:extLst>
              <a:ext uri="{FF2B5EF4-FFF2-40B4-BE49-F238E27FC236}">
                <a16:creationId xmlns:a16="http://schemas.microsoft.com/office/drawing/2014/main" id="{E51FE38D-5C8E-4389-87D3-E774CE9086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D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63EAC97-C768-4D40-9681-7D2F35371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529" y="2084965"/>
            <a:ext cx="3168738" cy="3374048"/>
          </a:xfrm>
          <a:prstGeom prst="rect">
            <a:avLst/>
          </a:prstGeom>
        </p:spPr>
      </p:pic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C801A610-1CC4-4E8D-9AF7-0E59A3147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4966"/>
            <a:ext cx="7907311" cy="3858815"/>
          </a:xfrm>
        </p:spPr>
        <p:txBody>
          <a:bodyPr/>
          <a:lstStyle/>
          <a:p>
            <a:pPr marL="0" indent="0">
              <a:buNone/>
            </a:pP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14020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A515B-5807-4346-BC2C-65EC8A5CB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Intercambio</a:t>
            </a:r>
            <a:r>
              <a:rPr lang="en-US" dirty="0"/>
              <a:t> con la Sociedad Civil</a:t>
            </a:r>
            <a:endParaRPr lang="es-DO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43E1C91-94FE-43EB-A668-19EEDA8FE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539" y="1306019"/>
            <a:ext cx="3867462" cy="39855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AFD348-FBAB-41E6-B772-4FCF9A69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742" y="1306019"/>
            <a:ext cx="3867463" cy="398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9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Entrenamiento</a:t>
            </a:r>
            <a:r>
              <a:rPr lang="en-US" dirty="0"/>
              <a:t> del Personal de </a:t>
            </a:r>
            <a:r>
              <a:rPr lang="en-US" dirty="0" err="1"/>
              <a:t>PrEP</a:t>
            </a:r>
            <a:endParaRPr lang="en-US" dirty="0"/>
          </a:p>
        </p:txBody>
      </p:sp>
      <p:pic>
        <p:nvPicPr>
          <p:cNvPr id="4" name="Picture 3" descr="PREP TRAINING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5534"/>
            <a:ext cx="5530438" cy="4121216"/>
          </a:xfrm>
          <a:prstGeom prst="rect">
            <a:avLst/>
          </a:prstGeom>
        </p:spPr>
      </p:pic>
      <p:pic>
        <p:nvPicPr>
          <p:cNvPr id="5" name="Picture 4" descr="logo unibe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65" y="2173757"/>
            <a:ext cx="1961935" cy="2750425"/>
          </a:xfrm>
          <a:prstGeom prst="rect">
            <a:avLst/>
          </a:prstGeom>
        </p:spPr>
      </p:pic>
      <p:pic>
        <p:nvPicPr>
          <p:cNvPr id="6" name="Picture 5" descr="PrEP #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2763">
            <a:off x="6543337" y="5484070"/>
            <a:ext cx="1367663" cy="585360"/>
          </a:xfrm>
          <a:prstGeom prst="rect">
            <a:avLst/>
          </a:prstGeom>
        </p:spPr>
      </p:pic>
      <p:pic>
        <p:nvPicPr>
          <p:cNvPr id="7" name="Picture 6" descr="PrEP #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2292">
            <a:off x="8019843" y="5187241"/>
            <a:ext cx="939129" cy="4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03361"/>
      </p:ext>
    </p:extLst>
  </p:cSld>
  <p:clrMapOvr>
    <a:masterClrMapping/>
  </p:clrMapOvr>
</p:sld>
</file>

<file path=ppt/theme/theme1.xml><?xml version="1.0" encoding="utf-8"?>
<a:theme xmlns:a="http://schemas.openxmlformats.org/drawingml/2006/main" name="IMTSAG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IMTSAG TEMPLATE.thmx</Template>
  <TotalTime>1159</TotalTime>
  <Words>999</Words>
  <Application>Microsoft Office PowerPoint</Application>
  <PresentationFormat>Presentación en pantalla (4:3)</PresentationFormat>
  <Paragraphs>104</Paragraphs>
  <Slides>26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Mangal</vt:lpstr>
      <vt:lpstr>Tw Cen MT</vt:lpstr>
      <vt:lpstr>IMTSAG TEMPLATE</vt:lpstr>
      <vt:lpstr>Document</vt:lpstr>
      <vt:lpstr>Implementación  Profilaxis Pre-Exposición en República Dominicana </vt:lpstr>
      <vt:lpstr>ANTECEDENTES</vt:lpstr>
      <vt:lpstr>PrEP en RD (1)</vt:lpstr>
      <vt:lpstr>PrEP en RD (2)</vt:lpstr>
      <vt:lpstr>¿COMO EMPEZAMOS?</vt:lpstr>
      <vt:lpstr>Una iniciativa, Un País</vt:lpstr>
      <vt:lpstr>Mesa técnica de seguimiento en implementación de PrEP</vt:lpstr>
      <vt:lpstr>Intercambio con la Sociedad Civil</vt:lpstr>
      <vt:lpstr>Entrenamiento del Personal de PrEP</vt:lpstr>
      <vt:lpstr>Guía de PrEP</vt:lpstr>
      <vt:lpstr>Socialización de la guía con la Sociedad Civil</vt:lpstr>
      <vt:lpstr>Criterios de Elegibilidad</vt:lpstr>
      <vt:lpstr>Selección</vt:lpstr>
      <vt:lpstr>Cálculo de Riesgo</vt:lpstr>
      <vt:lpstr>Consejería y Adherencia</vt:lpstr>
      <vt:lpstr>¿CÓMO VAMOS?</vt:lpstr>
      <vt:lpstr>Perfil de nuestros Usuarios</vt:lpstr>
      <vt:lpstr>Adherencia </vt:lpstr>
      <vt:lpstr>Adherencia</vt:lpstr>
      <vt:lpstr>¿Y las demás ITS?</vt:lpstr>
      <vt:lpstr>AMPLIANDO LOS SERVICIOS DE PrEP</vt:lpstr>
      <vt:lpstr>Próximos pasos…</vt:lpstr>
      <vt:lpstr>Educación</vt:lpstr>
      <vt:lpstr>Oportunidades</vt:lpstr>
      <vt:lpstr>Tendencias Nuevas Infecciones en RD</vt:lpstr>
      <vt:lpstr>Gracias!!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Implementación  Profilaxis Pre-Exposición en República Dominicana</dc:title>
  <dc:creator>Robert Paulino</dc:creator>
  <cp:lastModifiedBy>Mayra</cp:lastModifiedBy>
  <cp:revision>21</cp:revision>
  <dcterms:created xsi:type="dcterms:W3CDTF">2018-09-18T21:07:14Z</dcterms:created>
  <dcterms:modified xsi:type="dcterms:W3CDTF">2018-09-25T16:08:52Z</dcterms:modified>
</cp:coreProperties>
</file>